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4"/>
  </p:notesMasterIdLst>
  <p:sldIdLst>
    <p:sldId id="261" r:id="rId5"/>
    <p:sldId id="263" r:id="rId6"/>
    <p:sldId id="265" r:id="rId7"/>
    <p:sldId id="278" r:id="rId8"/>
    <p:sldId id="266" r:id="rId9"/>
    <p:sldId id="267" r:id="rId10"/>
    <p:sldId id="268" r:id="rId11"/>
    <p:sldId id="269" r:id="rId12"/>
    <p:sldId id="272" r:id="rId13"/>
    <p:sldId id="273" r:id="rId14"/>
    <p:sldId id="280" r:id="rId15"/>
    <p:sldId id="271" r:id="rId16"/>
    <p:sldId id="274" r:id="rId17"/>
    <p:sldId id="275" r:id="rId18"/>
    <p:sldId id="270" r:id="rId19"/>
    <p:sldId id="276" r:id="rId20"/>
    <p:sldId id="277" r:id="rId21"/>
    <p:sldId id="279" r:id="rId22"/>
    <p:sldId id="260" r:id="rId23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36D"/>
    <a:srgbClr val="E77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7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8EEA1-A133-9349-A743-08FB1FEA9838}" type="datetimeFigureOut">
              <a:rPr lang="en-NL" smtClean="0"/>
              <a:t>02/07/2024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EF4FA-C14C-F345-B561-06337967D070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202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1" y="437804"/>
            <a:ext cx="8661725" cy="715581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31" y="1153385"/>
            <a:ext cx="8631938" cy="486879"/>
          </a:xfrm>
        </p:spPr>
        <p:txBody>
          <a:bodyPr>
            <a:normAutofit/>
          </a:bodyPr>
          <a:lstStyle>
            <a:lvl1pPr marL="0" indent="0" algn="l">
              <a:buNone/>
              <a:defRPr sz="1200" cap="all" spc="2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3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1" y="437804"/>
            <a:ext cx="8661725" cy="1343862"/>
          </a:xfrm>
        </p:spPr>
        <p:txBody>
          <a:bodyPr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59" y="3091332"/>
            <a:ext cx="3486660" cy="276999"/>
          </a:xfrm>
          <a:solidFill>
            <a:schemeClr val="accent2"/>
          </a:solidFill>
        </p:spPr>
        <p:txBody>
          <a:bodyPr wrap="none">
            <a:spAutoFit/>
          </a:bodyPr>
          <a:lstStyle>
            <a:lvl1pPr marL="0" indent="0" algn="l">
              <a:buNone/>
              <a:defRPr sz="1200" cap="all" spc="2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0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20000" indent="-360000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031" y="4768735"/>
            <a:ext cx="5859019" cy="273928"/>
          </a:xfrm>
          <a:prstGeom prst="rect">
            <a:avLst/>
          </a:prstGeom>
        </p:spPr>
        <p:txBody>
          <a:bodyPr/>
          <a:lstStyle>
            <a:lvl1pPr>
              <a:defRPr cap="all" spc="100" baseline="0"/>
            </a:lvl1pPr>
          </a:lstStyle>
          <a:p>
            <a:r>
              <a:rPr lang="en-GB"/>
              <a:t>Titel presentatie • 30 april 2021</a:t>
            </a:r>
            <a:endParaRPr lang="en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100" baseline="0"/>
            </a:lvl1pPr>
          </a:lstStyle>
          <a:p>
            <a:fld id="{D31F9AF1-4B45-F640-B6BA-B28DB5E3184A}" type="slidenum">
              <a:rPr lang="en-GB" smtClean="0"/>
              <a:pPr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0975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84750" indent="0">
              <a:buNone/>
              <a:defRPr/>
            </a:lvl2pPr>
            <a:lvl3pPr marL="727650" indent="0">
              <a:buNone/>
              <a:defRPr/>
            </a:lvl3pPr>
            <a:lvl4pPr marL="1070550" indent="0">
              <a:buNone/>
              <a:defRPr/>
            </a:lvl4pPr>
            <a:lvl5pPr marL="141345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031" y="4768735"/>
            <a:ext cx="5859019" cy="273928"/>
          </a:xfrm>
          <a:prstGeom prst="rect">
            <a:avLst/>
          </a:prstGeom>
        </p:spPr>
        <p:txBody>
          <a:bodyPr/>
          <a:lstStyle>
            <a:lvl1pPr algn="l">
              <a:defRPr cap="all" spc="100" baseline="0"/>
            </a:lvl1pPr>
          </a:lstStyle>
          <a:p>
            <a:r>
              <a:rPr lang="en-GB"/>
              <a:t>Titel presentatie • 30 april 2021</a:t>
            </a:r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100" baseline="0"/>
            </a:lvl1pPr>
          </a:lstStyle>
          <a:p>
            <a:fld id="{D31F9AF1-4B45-F640-B6BA-B28DB5E3184A}" type="slidenum">
              <a:rPr lang="en-GB" smtClean="0"/>
              <a:pPr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450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18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1" y="282804"/>
            <a:ext cx="8558029" cy="6186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" y="1150070"/>
            <a:ext cx="8558030" cy="348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031" y="4768735"/>
            <a:ext cx="5859019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GB"/>
              <a:t>Titel presentatie • 30 april 2021</a:t>
            </a:r>
            <a:endParaRPr lang="en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35611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accent1"/>
                </a:solidFill>
              </a:defRPr>
            </a:lvl1pPr>
          </a:lstStyle>
          <a:p>
            <a:fld id="{D31F9AF1-4B45-F640-B6BA-B28DB5E3184A}" type="slidenum">
              <a:rPr lang="en-GB" smtClean="0"/>
              <a:pPr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601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71" r:id="rId4"/>
    <p:sldLayoutId id="2147483667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29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29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29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29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066E4-DA83-D34A-B119-634028A60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1" y="437804"/>
            <a:ext cx="8661725" cy="715581"/>
          </a:xfrm>
        </p:spPr>
        <p:txBody>
          <a:bodyPr/>
          <a:lstStyle/>
          <a:p>
            <a:r>
              <a:rPr lang="nl-NL" dirty="0"/>
              <a:t>Cijfers cliënten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0669A40-E9BE-514B-AAE7-C7AC47CC4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959" y="3091332"/>
            <a:ext cx="2397644" cy="276999"/>
          </a:xfrm>
        </p:spPr>
        <p:txBody>
          <a:bodyPr/>
          <a:lstStyle/>
          <a:p>
            <a:r>
              <a:rPr lang="nl-NL" dirty="0"/>
              <a:t>Kwaliteitsrapport 2023</a:t>
            </a:r>
          </a:p>
        </p:txBody>
      </p:sp>
    </p:spTree>
    <p:extLst>
      <p:ext uri="{BB962C8B-B14F-4D97-AF65-F5344CB8AC3E}">
        <p14:creationId xmlns:p14="http://schemas.microsoft.com/office/powerpoint/2010/main" val="397506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96F02E-6847-38CA-C746-3BECF32F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10</a:t>
            </a:fld>
            <a:endParaRPr lang="en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4C45E7F-A3C6-29B0-D008-C4CC3691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186" y="782355"/>
            <a:ext cx="4463625" cy="424732"/>
          </a:xfrm>
        </p:spPr>
        <p:txBody>
          <a:bodyPr/>
          <a:lstStyle/>
          <a:p>
            <a:r>
              <a:rPr lang="nl-NL" sz="1200" b="1" dirty="0">
                <a:solidFill>
                  <a:srgbClr val="13336D"/>
                </a:solidFill>
              </a:rPr>
              <a:t>Zorgplanstatus cliënten Maatschappelijke Ondersteuning op peildatum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9831276-C313-B701-8A19-467A33E08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77" y="1416941"/>
            <a:ext cx="6007150" cy="226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8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3E819-BFE2-CEC1-059C-0936D3DA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282804"/>
            <a:ext cx="8558029" cy="590931"/>
          </a:xfrm>
        </p:spPr>
        <p:txBody>
          <a:bodyPr/>
          <a:lstStyle/>
          <a:p>
            <a:r>
              <a:rPr lang="nl-NL" sz="3600" dirty="0"/>
              <a:t>Beeldzorg Maatschappelijke Ondersteuning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8F8FA8-4099-F6FE-7A1B-ABA51A33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27" y="1150070"/>
            <a:ext cx="8558030" cy="348408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Aantal cliënten met beeldzorg per kwartaal </a:t>
            </a:r>
          </a:p>
          <a:p>
            <a:endParaRPr lang="nl-NL" dirty="0"/>
          </a:p>
          <a:p>
            <a:endParaRPr lang="nl-NL" dirty="0"/>
          </a:p>
          <a:p>
            <a:pPr marL="0" indent="0" algn="r">
              <a:buNone/>
            </a:pPr>
            <a:endParaRPr lang="nl-NL" dirty="0"/>
          </a:p>
          <a:p>
            <a:pPr marL="0" indent="0" algn="r">
              <a:buNone/>
            </a:pPr>
            <a:endParaRPr lang="nl-NL" dirty="0"/>
          </a:p>
          <a:p>
            <a:pPr marL="0" indent="0" algn="r">
              <a:buNone/>
            </a:pPr>
            <a:r>
              <a:rPr lang="nl-NL" dirty="0"/>
              <a:t>Aantal uren beeldzorg per cliënt per kwartaal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B0C96B5-4916-8E83-EA2F-0392EBC0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presentatie • 30 april 2021</a:t>
            </a:r>
            <a:endParaRPr lang="en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64C3F68-0F3D-2225-1966-0D67F1C1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11</a:t>
            </a:fld>
            <a:endParaRPr lang="en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EE3DD64-D776-0CB3-E994-AC42D56FF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46" y="1150070"/>
            <a:ext cx="2392001" cy="159745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BFFEEB7-7152-2C23-3DBC-EE5C78B31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198" y="2499568"/>
            <a:ext cx="2578891" cy="18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6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6DEBC5-FE65-BBE9-FAEF-B262C667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12</a:t>
            </a:fld>
            <a:endParaRPr lang="en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6F99AF7-7D29-828A-CB34-979B45D4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282804"/>
            <a:ext cx="8558029" cy="37555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1333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Doelen top 5 voor cliënten bij Zorg en Wonen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8A8DF49C-14BA-BF65-1922-EF852169F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851401"/>
              </p:ext>
            </p:extLst>
          </p:nvPr>
        </p:nvGraphicFramePr>
        <p:xfrm>
          <a:off x="329939" y="658356"/>
          <a:ext cx="6429847" cy="1062070"/>
        </p:xfrm>
        <a:graphic>
          <a:graphicData uri="http://schemas.openxmlformats.org/drawingml/2006/table">
            <a:tbl>
              <a:tblPr firstRow="1" firstCol="1" bandRow="1"/>
              <a:tblGrid>
                <a:gridCol w="4120296">
                  <a:extLst>
                    <a:ext uri="{9D8B030D-6E8A-4147-A177-3AD203B41FA5}">
                      <a16:colId xmlns:a16="http://schemas.microsoft.com/office/drawing/2014/main" val="979261073"/>
                    </a:ext>
                  </a:extLst>
                </a:gridCol>
                <a:gridCol w="1709990">
                  <a:extLst>
                    <a:ext uri="{9D8B030D-6E8A-4147-A177-3AD203B41FA5}">
                      <a16:colId xmlns:a16="http://schemas.microsoft.com/office/drawing/2014/main" val="3377995996"/>
                    </a:ext>
                  </a:extLst>
                </a:gridCol>
                <a:gridCol w="599561">
                  <a:extLst>
                    <a:ext uri="{9D8B030D-6E8A-4147-A177-3AD203B41FA5}">
                      <a16:colId xmlns:a16="http://schemas.microsoft.com/office/drawing/2014/main" val="4045250993"/>
                    </a:ext>
                  </a:extLst>
                </a:gridCol>
              </a:tblGrid>
              <a:tr h="193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Doel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44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Aandachtsgebied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44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Aantal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44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08119"/>
                  </a:ext>
                </a:extLst>
              </a:tr>
              <a:tr h="173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Cliënt heeft zinvolle dagbesteding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 en Activiteit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217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91820"/>
                  </a:ext>
                </a:extLst>
              </a:tr>
              <a:tr h="173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Cliënt heeft zinvolle dagbesteding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 en Activiteit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060743"/>
                  </a:ext>
                </a:extLst>
              </a:tr>
              <a:tr h="173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Cliënt heeft een gezonde leefstijl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Lichamelijke Gezondheid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789211"/>
                  </a:ext>
                </a:extLst>
              </a:tr>
              <a:tr h="173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Cliënt kan vaardigheden toepassen, verbeteren of uitbreiden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 en Activiteit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986478"/>
                  </a:ext>
                </a:extLst>
              </a:tr>
              <a:tr h="173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Cliënt kan motorische vaardigheden toepassen, verbeteren of uitbreiden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Lichamelijke Gezondheid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44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325656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7B027B70-0C93-86C5-5F0C-061FDC3371A7}"/>
              </a:ext>
            </a:extLst>
          </p:cNvPr>
          <p:cNvSpPr txBox="1"/>
          <p:nvPr/>
        </p:nvSpPr>
        <p:spPr>
          <a:xfrm>
            <a:off x="329939" y="1818979"/>
            <a:ext cx="3095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13336D"/>
                </a:solidFill>
              </a:rPr>
              <a:t>Actueel Aantal doelen per leefgebied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8BA83D-7A9E-D5DC-1B2E-3C2B86417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14" y="2095978"/>
            <a:ext cx="5669259" cy="19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1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1B32B6-2393-AAF8-D19B-889FD63C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13</a:t>
            </a:fld>
            <a:endParaRPr lang="en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4BDEF52-B7F3-B3BB-52A8-CE1C7BB13A7D}"/>
              </a:ext>
            </a:extLst>
          </p:cNvPr>
          <p:cNvSpPr txBox="1"/>
          <p:nvPr/>
        </p:nvSpPr>
        <p:spPr>
          <a:xfrm>
            <a:off x="121920" y="237853"/>
            <a:ext cx="3095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13336D"/>
                </a:solidFill>
              </a:rPr>
              <a:t>Aantal Valkuil/Risico’s per leefgebied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5B47102-E40C-105E-E695-693B9B2CE9B9}"/>
              </a:ext>
            </a:extLst>
          </p:cNvPr>
          <p:cNvSpPr txBox="1"/>
          <p:nvPr/>
        </p:nvSpPr>
        <p:spPr>
          <a:xfrm>
            <a:off x="2911926" y="2685653"/>
            <a:ext cx="254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13336D"/>
                </a:solidFill>
              </a:rPr>
              <a:t>Hoe graag wil je je doelen bereiken / Hoe gemotiveerd scores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46401C-5B2F-599E-E526-E910C10D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22" y="623980"/>
            <a:ext cx="5634110" cy="18447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84F5296-A045-CC4C-A03C-3B1982076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936" y="3119404"/>
            <a:ext cx="4797082" cy="17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3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96F02E-6847-38CA-C746-3BECF32F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14</a:t>
            </a:fld>
            <a:endParaRPr lang="en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4C45E7F-A3C6-29B0-D008-C4CC3691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186" y="782355"/>
            <a:ext cx="4463625" cy="258532"/>
          </a:xfrm>
        </p:spPr>
        <p:txBody>
          <a:bodyPr/>
          <a:lstStyle/>
          <a:p>
            <a:r>
              <a:rPr lang="nl-NL" sz="1200" b="1" dirty="0">
                <a:solidFill>
                  <a:srgbClr val="13336D"/>
                </a:solidFill>
              </a:rPr>
              <a:t>Zorgplanstatus cliënten Zorg en Wonen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8494A9-1737-E1FC-4706-D2B790D8D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345" y="1456432"/>
            <a:ext cx="5725550" cy="23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0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6DEBC5-FE65-BBE9-FAEF-B262C667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15</a:t>
            </a:fld>
            <a:endParaRPr lang="en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6F99AF7-7D29-828A-CB34-979B45D4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282804"/>
            <a:ext cx="8558029" cy="37555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1333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Doelen top 5 voor cliënten bij Behandeling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6C0FFDC-8169-E8FD-EEB0-AB7BB9BEF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575475"/>
              </p:ext>
            </p:extLst>
          </p:nvPr>
        </p:nvGraphicFramePr>
        <p:xfrm>
          <a:off x="329939" y="658354"/>
          <a:ext cx="6443393" cy="1529433"/>
        </p:xfrm>
        <a:graphic>
          <a:graphicData uri="http://schemas.openxmlformats.org/drawingml/2006/table">
            <a:tbl>
              <a:tblPr firstRow="1" firstCol="1" bandRow="1"/>
              <a:tblGrid>
                <a:gridCol w="4128976">
                  <a:extLst>
                    <a:ext uri="{9D8B030D-6E8A-4147-A177-3AD203B41FA5}">
                      <a16:colId xmlns:a16="http://schemas.microsoft.com/office/drawing/2014/main" val="789280041"/>
                    </a:ext>
                  </a:extLst>
                </a:gridCol>
                <a:gridCol w="1713593">
                  <a:extLst>
                    <a:ext uri="{9D8B030D-6E8A-4147-A177-3AD203B41FA5}">
                      <a16:colId xmlns:a16="http://schemas.microsoft.com/office/drawing/2014/main" val="4081810765"/>
                    </a:ext>
                  </a:extLst>
                </a:gridCol>
                <a:gridCol w="600824">
                  <a:extLst>
                    <a:ext uri="{9D8B030D-6E8A-4147-A177-3AD203B41FA5}">
                      <a16:colId xmlns:a16="http://schemas.microsoft.com/office/drawing/2014/main" val="21687016"/>
                    </a:ext>
                  </a:extLst>
                </a:gridCol>
              </a:tblGrid>
              <a:tr h="183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Doel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7C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Aandachtsgebied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7C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Aantal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7C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37557"/>
                  </a:ext>
                </a:extLst>
              </a:tr>
              <a:tr h="511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Verbeteren van het fysieke activiteitenniveau en inzicht verkrijgen in fysieke grenzen en mogelijkheden, waardoor beter wordt gefunctioneerd in de omgeving en de zelfredzaamheid toeneemt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Hersenz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128794"/>
                  </a:ext>
                </a:extLst>
              </a:tr>
              <a:tr h="165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ROM en Evaluatie zijn uitgevoerd en opnieuw gepland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Hersenz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735378"/>
                  </a:ext>
                </a:extLst>
              </a:tr>
              <a:tr h="338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Meer inzicht verkrijgen in de gevolgen van het hersenletsel en leren omgaan met deze veranderingen en eventuele verlieservaringen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Hersenz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281519"/>
                  </a:ext>
                </a:extLst>
              </a:tr>
              <a:tr h="165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 IDO is uitgevoerd en opnieuw gepland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Hersenz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320283"/>
                  </a:ext>
                </a:extLst>
              </a:tr>
              <a:tr h="165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is een actueel, ondertekend Behandelplan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Hersenz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239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77C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752067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BE246B70-44AE-5C8A-3A16-1AFFA047E09B}"/>
              </a:ext>
            </a:extLst>
          </p:cNvPr>
          <p:cNvSpPr txBox="1"/>
          <p:nvPr/>
        </p:nvSpPr>
        <p:spPr>
          <a:xfrm>
            <a:off x="256031" y="2377425"/>
            <a:ext cx="3095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13336D"/>
                </a:solidFill>
              </a:rPr>
              <a:t>Actueel Aantal doelen per leefgebied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469B47-D863-A1B5-C81A-E24109C9E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4" y="2844062"/>
            <a:ext cx="5889791" cy="193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2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87EA39-464B-E331-62B6-F47A80D9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16</a:t>
            </a:fld>
            <a:endParaRPr lang="en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7AFF79C-E97E-0B4A-E308-8C0F826E400A}"/>
              </a:ext>
            </a:extLst>
          </p:cNvPr>
          <p:cNvSpPr txBox="1"/>
          <p:nvPr/>
        </p:nvSpPr>
        <p:spPr>
          <a:xfrm>
            <a:off x="121920" y="237853"/>
            <a:ext cx="3095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13336D"/>
                </a:solidFill>
              </a:rPr>
              <a:t>Actueel Aantal Valkuil/Risico’s per leefgebied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B731071-660F-95C7-7FB4-E4A3072B2A52}"/>
              </a:ext>
            </a:extLst>
          </p:cNvPr>
          <p:cNvSpPr txBox="1"/>
          <p:nvPr/>
        </p:nvSpPr>
        <p:spPr>
          <a:xfrm>
            <a:off x="2961163" y="2572544"/>
            <a:ext cx="254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13336D"/>
                </a:solidFill>
              </a:rPr>
              <a:t>Hoe graag wil je je doelen bereiken / Hoe gemotiveerd scores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39AB3C-A1E7-DAA7-587A-292176734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69" y="595608"/>
            <a:ext cx="5529482" cy="184316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7596463-E1B8-2EF8-CE57-36C5F675F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086" y="2960149"/>
            <a:ext cx="4621237" cy="172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65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96F02E-6847-38CA-C746-3BECF32F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17</a:t>
            </a:fld>
            <a:endParaRPr lang="en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4C45E7F-A3C6-29B0-D008-C4CC3691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186" y="782355"/>
            <a:ext cx="4463625" cy="258532"/>
          </a:xfrm>
        </p:spPr>
        <p:txBody>
          <a:bodyPr/>
          <a:lstStyle/>
          <a:p>
            <a:r>
              <a:rPr lang="nl-NL" sz="1200" b="1" dirty="0">
                <a:solidFill>
                  <a:srgbClr val="13336D"/>
                </a:solidFill>
              </a:rPr>
              <a:t>Zorgplanstatus cliënten Behandeling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28266A-7206-ACCB-6107-9D96733B4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50" y="1432194"/>
            <a:ext cx="5901396" cy="23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95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00AC72D-A01A-B304-3D6D-ED96EA40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18</a:t>
            </a:fld>
            <a:endParaRPr lang="en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7B56571-A032-61D9-2CF5-416C5512F860}"/>
              </a:ext>
            </a:extLst>
          </p:cNvPr>
          <p:cNvSpPr txBox="1"/>
          <p:nvPr/>
        </p:nvSpPr>
        <p:spPr>
          <a:xfrm>
            <a:off x="1591733" y="424727"/>
            <a:ext cx="10295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dirty="0">
                <a:solidFill>
                  <a:srgbClr val="E77C05"/>
                </a:solidFill>
              </a:rPr>
              <a:t>5</a:t>
            </a:r>
          </a:p>
          <a:p>
            <a:pPr algn="ctr"/>
            <a:r>
              <a:rPr lang="nl-NL" sz="900" dirty="0">
                <a:solidFill>
                  <a:srgbClr val="13336D"/>
                </a:solidFill>
              </a:rPr>
              <a:t>Gemiddeld aantal contactpersonen per cliënt op locatie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652A9DB-538A-40E8-9F81-780286C6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25" y="288803"/>
            <a:ext cx="3010161" cy="195088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FE5991-F451-34E7-7BF3-8D3AA543C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94" y="1751428"/>
            <a:ext cx="5498676" cy="31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20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18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1C5A91-68CF-1B46-B8A9-30872CE0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2</a:t>
            </a:fld>
            <a:endParaRPr lang="en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3F1321B-504B-08B7-0FA0-ECC265CAAB79}"/>
              </a:ext>
            </a:extLst>
          </p:cNvPr>
          <p:cNvSpPr txBox="1"/>
          <p:nvPr/>
        </p:nvSpPr>
        <p:spPr>
          <a:xfrm>
            <a:off x="1151466" y="297605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rgbClr val="E77C05"/>
                </a:solidFill>
              </a:rPr>
              <a:t>4275</a:t>
            </a:r>
          </a:p>
          <a:p>
            <a:r>
              <a:rPr lang="nl-NL" sz="1200" dirty="0">
                <a:solidFill>
                  <a:srgbClr val="13336D"/>
                </a:solidFill>
              </a:rPr>
              <a:t>cliënten op peildatum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59F9514-82B1-26C2-8D91-CDA4A6DE6A8E}"/>
              </a:ext>
            </a:extLst>
          </p:cNvPr>
          <p:cNvSpPr txBox="1"/>
          <p:nvPr/>
        </p:nvSpPr>
        <p:spPr>
          <a:xfrm>
            <a:off x="4708082" y="263738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13336D"/>
                </a:solidFill>
              </a:rPr>
              <a:t>Leeftijdsopbouw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6EB4430-9DF2-8B75-42C4-A129EF016AAC}"/>
              </a:ext>
            </a:extLst>
          </p:cNvPr>
          <p:cNvSpPr txBox="1"/>
          <p:nvPr/>
        </p:nvSpPr>
        <p:spPr>
          <a:xfrm>
            <a:off x="1092402" y="1280338"/>
            <a:ext cx="2523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13336D"/>
                </a:solidFill>
              </a:rPr>
              <a:t>Man/vrouw verhouding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86D02AEF-CD10-04AE-BAB2-B3F428A03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383" y="1767881"/>
            <a:ext cx="2370025" cy="2149026"/>
          </a:xfr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4582680-9B0E-57A0-B4D5-FD8EF1F05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643" y="691267"/>
            <a:ext cx="2987299" cy="362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7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42457-B9C0-D76A-32DD-76A87D25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282804"/>
            <a:ext cx="8558029" cy="258532"/>
          </a:xfrm>
        </p:spPr>
        <p:txBody>
          <a:bodyPr/>
          <a:lstStyle/>
          <a:p>
            <a:r>
              <a:rPr lang="nl-NL" sz="1200" b="1" dirty="0">
                <a:solidFill>
                  <a:srgbClr val="13336D"/>
                </a:solidFill>
              </a:rPr>
              <a:t>Cliënten combinatie van zorg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1B0D95-3F06-703D-3608-3104CDC1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3</a:t>
            </a:fld>
            <a:endParaRPr lang="en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B9402A6-DCAC-7DAA-3B94-199E8FCDFF35}"/>
              </a:ext>
            </a:extLst>
          </p:cNvPr>
          <p:cNvSpPr txBox="1"/>
          <p:nvPr/>
        </p:nvSpPr>
        <p:spPr>
          <a:xfrm>
            <a:off x="256031" y="3266532"/>
            <a:ext cx="2329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>
                <a:solidFill>
                  <a:srgbClr val="E77C05"/>
                </a:solidFill>
              </a:rPr>
              <a:t>Betekenis afkortingen</a:t>
            </a:r>
          </a:p>
          <a:p>
            <a:r>
              <a:rPr lang="nl-NL" sz="1100" b="1" dirty="0">
                <a:solidFill>
                  <a:srgbClr val="13336D"/>
                </a:solidFill>
              </a:rPr>
              <a:t>MO: </a:t>
            </a:r>
            <a:r>
              <a:rPr lang="nl-NL" sz="1100" dirty="0">
                <a:solidFill>
                  <a:srgbClr val="13336D"/>
                </a:solidFill>
              </a:rPr>
              <a:t>Maatschappelijke Ondersteuning</a:t>
            </a:r>
          </a:p>
          <a:p>
            <a:r>
              <a:rPr lang="nl-NL" sz="1100" b="1" dirty="0">
                <a:solidFill>
                  <a:srgbClr val="13336D"/>
                </a:solidFill>
              </a:rPr>
              <a:t>ZW: </a:t>
            </a:r>
            <a:r>
              <a:rPr lang="nl-NL" sz="1100" dirty="0">
                <a:solidFill>
                  <a:srgbClr val="13336D"/>
                </a:solidFill>
              </a:rPr>
              <a:t>Zorg en Wonen</a:t>
            </a:r>
          </a:p>
          <a:p>
            <a:r>
              <a:rPr lang="nl-NL" sz="1100" b="1" dirty="0">
                <a:solidFill>
                  <a:srgbClr val="13336D"/>
                </a:solidFill>
              </a:rPr>
              <a:t>BH: </a:t>
            </a:r>
            <a:r>
              <a:rPr lang="nl-NL" sz="1100" dirty="0">
                <a:solidFill>
                  <a:srgbClr val="13336D"/>
                </a:solidFill>
              </a:rPr>
              <a:t>Behandeling</a:t>
            </a:r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E0E89B69-D5BD-C0E3-2FC4-A99580968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72386"/>
              </p:ext>
            </p:extLst>
          </p:nvPr>
        </p:nvGraphicFramePr>
        <p:xfrm>
          <a:off x="3467947" y="1164254"/>
          <a:ext cx="1437005" cy="1200150"/>
        </p:xfrm>
        <a:graphic>
          <a:graphicData uri="http://schemas.openxmlformats.org/drawingml/2006/table">
            <a:tbl>
              <a:tblPr firstRow="1" firstCol="1" bandRow="1"/>
              <a:tblGrid>
                <a:gridCol w="987425">
                  <a:extLst>
                    <a:ext uri="{9D8B030D-6E8A-4147-A177-3AD203B41FA5}">
                      <a16:colId xmlns:a16="http://schemas.microsoft.com/office/drawing/2014/main" val="314894913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5100546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271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 + ZW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378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03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286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BH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049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BH + MO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906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BH + MO + ZW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228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BH + ZW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68974"/>
                  </a:ext>
                </a:extLst>
              </a:tr>
            </a:tbl>
          </a:graphicData>
        </a:graphic>
      </p:graphicFrame>
      <p:sp>
        <p:nvSpPr>
          <p:cNvPr id="20" name="Titel 1">
            <a:extLst>
              <a:ext uri="{FF2B5EF4-FFF2-40B4-BE49-F238E27FC236}">
                <a16:creationId xmlns:a16="http://schemas.microsoft.com/office/drawing/2014/main" id="{1804E7ED-C691-DDDB-5382-E7BE4EE188E8}"/>
              </a:ext>
            </a:extLst>
          </p:cNvPr>
          <p:cNvSpPr txBox="1">
            <a:spLocks/>
          </p:cNvSpPr>
          <p:nvPr/>
        </p:nvSpPr>
        <p:spPr>
          <a:xfrm>
            <a:off x="5533817" y="352805"/>
            <a:ext cx="3377862" cy="2585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200" b="1">
                <a:solidFill>
                  <a:srgbClr val="13336D"/>
                </a:solidFill>
              </a:rPr>
              <a:t>Aantal cliënten Zorg en Wonen met dagbesteding</a:t>
            </a:r>
            <a:endParaRPr lang="nl-NL" sz="1200" b="1" dirty="0">
              <a:solidFill>
                <a:srgbClr val="13336D"/>
              </a:solidFill>
            </a:endParaRP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5F02028-2BD1-6149-98E5-1D8C81BEC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27" y="908578"/>
            <a:ext cx="2743438" cy="2179509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DF986DB-893D-0673-DDF3-241B1B65D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947" y="1055599"/>
            <a:ext cx="1437005" cy="148602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051A599-E320-4F71-6C64-294951E1D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219" y="611337"/>
            <a:ext cx="3124471" cy="214902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15B35F8-D309-8561-8073-EBCE06992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820" y="3088087"/>
            <a:ext cx="2011854" cy="118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8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957A7B-AE26-25BC-8C5E-4B3DD85C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4</a:t>
            </a:fld>
            <a:endParaRPr lang="en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0DC129F-E70F-96F9-672F-722BB9DAED83}"/>
              </a:ext>
            </a:extLst>
          </p:cNvPr>
          <p:cNvSpPr txBox="1"/>
          <p:nvPr/>
        </p:nvSpPr>
        <p:spPr>
          <a:xfrm>
            <a:off x="301007" y="183801"/>
            <a:ext cx="444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13336D"/>
                </a:solidFill>
              </a:rPr>
              <a:t>ZZP verdeling bij InteraktContour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172B637-B975-BFF3-ACF5-EE7F8AD211F8}"/>
              </a:ext>
            </a:extLst>
          </p:cNvPr>
          <p:cNvSpPr txBox="1"/>
          <p:nvPr/>
        </p:nvSpPr>
        <p:spPr>
          <a:xfrm>
            <a:off x="4743407" y="194696"/>
            <a:ext cx="444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13336D"/>
                </a:solidFill>
              </a:rPr>
              <a:t>ZZP verdeling bij Maatschappelijke Ondersteuning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42E52D3-00E2-70D5-03F1-B761F67B25BE}"/>
              </a:ext>
            </a:extLst>
          </p:cNvPr>
          <p:cNvSpPr txBox="1"/>
          <p:nvPr/>
        </p:nvSpPr>
        <p:spPr>
          <a:xfrm>
            <a:off x="301007" y="2443464"/>
            <a:ext cx="444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13336D"/>
                </a:solidFill>
              </a:rPr>
              <a:t>ZZP verdeling bij Zorg en Wonen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0625923-DAFA-CEFC-0469-DD74E98FDDA5}"/>
              </a:ext>
            </a:extLst>
          </p:cNvPr>
          <p:cNvSpPr txBox="1"/>
          <p:nvPr/>
        </p:nvSpPr>
        <p:spPr>
          <a:xfrm>
            <a:off x="4739261" y="2412253"/>
            <a:ext cx="444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13336D"/>
                </a:solidFill>
              </a:rPr>
              <a:t>ZZP verdeling bij Behandeling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516C829-7542-6339-9DE3-C0F25BB6B8CE}"/>
              </a:ext>
            </a:extLst>
          </p:cNvPr>
          <p:cNvSpPr txBox="1"/>
          <p:nvPr/>
        </p:nvSpPr>
        <p:spPr>
          <a:xfrm rot="16200000">
            <a:off x="-573789" y="668564"/>
            <a:ext cx="1614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13336D"/>
                </a:solidFill>
              </a:rPr>
              <a:t>Aantal cliënten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56DCE12-B23D-D86E-2537-35E7EF692BFE}"/>
              </a:ext>
            </a:extLst>
          </p:cNvPr>
          <p:cNvSpPr txBox="1"/>
          <p:nvPr/>
        </p:nvSpPr>
        <p:spPr>
          <a:xfrm rot="16200000">
            <a:off x="3793699" y="655584"/>
            <a:ext cx="1614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13336D"/>
                </a:solidFill>
              </a:rPr>
              <a:t>Aantal cliënten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7B3D74-7168-799F-F70A-2380B92B501E}"/>
              </a:ext>
            </a:extLst>
          </p:cNvPr>
          <p:cNvSpPr txBox="1"/>
          <p:nvPr/>
        </p:nvSpPr>
        <p:spPr>
          <a:xfrm rot="16200000">
            <a:off x="-573790" y="2740006"/>
            <a:ext cx="1614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13336D"/>
                </a:solidFill>
              </a:rPr>
              <a:t>Aantal cliënten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3490371-9C3D-BCC9-9D9B-6B9D67B54958}"/>
              </a:ext>
            </a:extLst>
          </p:cNvPr>
          <p:cNvSpPr txBox="1"/>
          <p:nvPr/>
        </p:nvSpPr>
        <p:spPr>
          <a:xfrm rot="16200000">
            <a:off x="3793698" y="2736619"/>
            <a:ext cx="1614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13336D"/>
                </a:solidFill>
              </a:rPr>
              <a:t>Aantal cliënten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E1E95C-76C9-3DB2-C206-117976F7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74" y="495386"/>
            <a:ext cx="3878916" cy="176037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B810CFE-89B1-3D5C-414E-141AF6E46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75" y="2673862"/>
            <a:ext cx="3894157" cy="176799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21D4318-6E88-3157-373D-12360F727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07" y="495386"/>
            <a:ext cx="3886537" cy="176037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ACC2FD1A-44D0-41E5-2C79-A8A8BD1A4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261" y="2620171"/>
            <a:ext cx="3833192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9692A-EBF2-3987-15DF-C673455C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282804"/>
            <a:ext cx="8558029" cy="37555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1333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Doelen top 5 voor alle cliënten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4303A4-90AA-E755-6A7A-258369D4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5</a:t>
            </a:fld>
            <a:endParaRPr lang="en-NL"/>
          </a:p>
        </p:txBody>
      </p:sp>
      <p:graphicFrame>
        <p:nvGraphicFramePr>
          <p:cNvPr id="10" name="Tijdelijke aanduiding voor inhoud 9">
            <a:extLst>
              <a:ext uri="{FF2B5EF4-FFF2-40B4-BE49-F238E27FC236}">
                <a16:creationId xmlns:a16="http://schemas.microsoft.com/office/drawing/2014/main" id="{C76024D0-320E-BDA0-9BE6-35D149797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935937"/>
              </p:ext>
            </p:extLst>
          </p:nvPr>
        </p:nvGraphicFramePr>
        <p:xfrm>
          <a:off x="365760" y="660059"/>
          <a:ext cx="6477160" cy="1396599"/>
        </p:xfrm>
        <a:graphic>
          <a:graphicData uri="http://schemas.openxmlformats.org/drawingml/2006/table">
            <a:tbl>
              <a:tblPr firstRow="1" firstCol="1" bandRow="1"/>
              <a:tblGrid>
                <a:gridCol w="4150614">
                  <a:extLst>
                    <a:ext uri="{9D8B030D-6E8A-4147-A177-3AD203B41FA5}">
                      <a16:colId xmlns:a16="http://schemas.microsoft.com/office/drawing/2014/main" val="2128167852"/>
                    </a:ext>
                  </a:extLst>
                </a:gridCol>
                <a:gridCol w="1722573">
                  <a:extLst>
                    <a:ext uri="{9D8B030D-6E8A-4147-A177-3AD203B41FA5}">
                      <a16:colId xmlns:a16="http://schemas.microsoft.com/office/drawing/2014/main" val="3270481231"/>
                    </a:ext>
                  </a:extLst>
                </a:gridCol>
                <a:gridCol w="603973">
                  <a:extLst>
                    <a:ext uri="{9D8B030D-6E8A-4147-A177-3AD203B41FA5}">
                      <a16:colId xmlns:a16="http://schemas.microsoft.com/office/drawing/2014/main" val="1171108021"/>
                    </a:ext>
                  </a:extLst>
                </a:gridCol>
              </a:tblGrid>
              <a:tr h="253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Doel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33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Aandachtsgebied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33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Aantal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33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531337"/>
                  </a:ext>
                </a:extLst>
              </a:tr>
              <a:tr h="22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Cliënt heeft zinvolle dagbesteding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 en Activiteit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1298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24904"/>
                  </a:ext>
                </a:extLst>
              </a:tr>
              <a:tr h="22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Cliënt kan vaardigheden toepassen, verbeteren of uitbreiden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 en Activiteit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691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392668"/>
                  </a:ext>
                </a:extLst>
              </a:tr>
              <a:tr h="22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Cliënt gaat contacten aan en onderhoudt deze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Sociale Relaties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613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631516"/>
                  </a:ext>
                </a:extLst>
              </a:tr>
              <a:tr h="22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Cliënt kan motorische vaardigheden toepassen, verbeteren of uitbreiden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Lichamelijke Gezondheid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097723"/>
                  </a:ext>
                </a:extLst>
              </a:tr>
              <a:tr h="22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Cliënt heeft zijn/haar conditie op pijl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Lichamelijke Gezondheid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438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33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900788"/>
                  </a:ext>
                </a:extLst>
              </a:tr>
            </a:tbl>
          </a:graphicData>
        </a:graphic>
      </p:graphicFrame>
      <p:sp>
        <p:nvSpPr>
          <p:cNvPr id="13" name="Tekstvak 12">
            <a:extLst>
              <a:ext uri="{FF2B5EF4-FFF2-40B4-BE49-F238E27FC236}">
                <a16:creationId xmlns:a16="http://schemas.microsoft.com/office/drawing/2014/main" id="{932F7457-5341-830A-FF0E-0B05ACF3DF41}"/>
              </a:ext>
            </a:extLst>
          </p:cNvPr>
          <p:cNvSpPr txBox="1"/>
          <p:nvPr/>
        </p:nvSpPr>
        <p:spPr>
          <a:xfrm>
            <a:off x="365760" y="2202211"/>
            <a:ext cx="3095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13336D"/>
                </a:solidFill>
              </a:rPr>
              <a:t>Actueel Aantal doelen per leefgebied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5FCED6-900C-BECB-BF9C-7A89DA76D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572544"/>
            <a:ext cx="4867422" cy="16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2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95C32D5-B6D0-B6F2-3D88-57249B88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6</a:t>
            </a:fld>
            <a:endParaRPr lang="en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1DDAD2F-2C05-86ED-D8EB-F68D6ABF56D7}"/>
              </a:ext>
            </a:extLst>
          </p:cNvPr>
          <p:cNvSpPr txBox="1"/>
          <p:nvPr/>
        </p:nvSpPr>
        <p:spPr>
          <a:xfrm>
            <a:off x="121920" y="237853"/>
            <a:ext cx="3095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13336D"/>
                </a:solidFill>
              </a:rPr>
              <a:t>Actueel Aantal Valkuil/Risico’s per leefgebied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723D283-156E-9DBE-B599-CED22311AEC5}"/>
              </a:ext>
            </a:extLst>
          </p:cNvPr>
          <p:cNvSpPr txBox="1"/>
          <p:nvPr/>
        </p:nvSpPr>
        <p:spPr>
          <a:xfrm>
            <a:off x="3151077" y="2738599"/>
            <a:ext cx="254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13336D"/>
                </a:solidFill>
              </a:rPr>
              <a:t>Hoe graag wil je je doelen bereiken / Hoe gemotiveerd scores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5C36724-85DA-9D5E-3884-395AF0B4A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94" y="612383"/>
            <a:ext cx="5126181" cy="17696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A20C4CE-82C1-9773-41C3-5963D74CD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966" y="3200264"/>
            <a:ext cx="4346917" cy="15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5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A4D8F-7EEB-8D3B-04FB-C5B33697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868" y="790804"/>
            <a:ext cx="2825836" cy="258532"/>
          </a:xfrm>
        </p:spPr>
        <p:txBody>
          <a:bodyPr/>
          <a:lstStyle/>
          <a:p>
            <a:r>
              <a:rPr lang="nl-NL" sz="1200" b="1" dirty="0">
                <a:solidFill>
                  <a:srgbClr val="13336D"/>
                </a:solidFill>
              </a:rPr>
              <a:t>Zorgplanstatus alle cliënten op peildatum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C58A7C-6FBB-12F1-EBA0-6649289F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7</a:t>
            </a:fld>
            <a:endParaRPr lang="en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E2CD87-21C4-74B0-C018-B24E37E33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58" y="1489937"/>
            <a:ext cx="6224954" cy="23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6DEBC5-FE65-BBE9-FAEF-B262C667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8</a:t>
            </a:fld>
            <a:endParaRPr lang="en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6F99AF7-7D29-828A-CB34-979B45D4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" y="282804"/>
            <a:ext cx="8558029" cy="37555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1333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Doelen top 5 voor cliënten bij Maatschappelijke Ondersteuning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00A2D8EA-22E7-34A6-0829-69459CF6A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94071"/>
              </p:ext>
            </p:extLst>
          </p:nvPr>
        </p:nvGraphicFramePr>
        <p:xfrm>
          <a:off x="360679" y="651583"/>
          <a:ext cx="6412653" cy="1131147"/>
        </p:xfrm>
        <a:graphic>
          <a:graphicData uri="http://schemas.openxmlformats.org/drawingml/2006/table">
            <a:tbl>
              <a:tblPr firstRow="1" firstCol="1" bandRow="1"/>
              <a:tblGrid>
                <a:gridCol w="4109278">
                  <a:extLst>
                    <a:ext uri="{9D8B030D-6E8A-4147-A177-3AD203B41FA5}">
                      <a16:colId xmlns:a16="http://schemas.microsoft.com/office/drawing/2014/main" val="1270859722"/>
                    </a:ext>
                  </a:extLst>
                </a:gridCol>
                <a:gridCol w="1705418">
                  <a:extLst>
                    <a:ext uri="{9D8B030D-6E8A-4147-A177-3AD203B41FA5}">
                      <a16:colId xmlns:a16="http://schemas.microsoft.com/office/drawing/2014/main" val="836520850"/>
                    </a:ext>
                  </a:extLst>
                </a:gridCol>
                <a:gridCol w="597957">
                  <a:extLst>
                    <a:ext uri="{9D8B030D-6E8A-4147-A177-3AD203B41FA5}">
                      <a16:colId xmlns:a16="http://schemas.microsoft.com/office/drawing/2014/main" val="652165671"/>
                    </a:ext>
                  </a:extLst>
                </a:gridCol>
              </a:tblGrid>
              <a:tr h="205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Doel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85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Aandachtsgebied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85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Aantal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85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379663"/>
                  </a:ext>
                </a:extLst>
              </a:tr>
              <a:tr h="185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Cliënt heeft zinvolle dagbesteding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 en Activiteit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1276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084612"/>
                  </a:ext>
                </a:extLst>
              </a:tr>
              <a:tr h="185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Cliënt kan vaardigheden toepassen, verbeteren of uitbreiden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 en Activiteit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681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539630"/>
                  </a:ext>
                </a:extLst>
              </a:tr>
              <a:tr h="185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Cliënt gaat contacten aan en onderhoudt deze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Sociale Relaties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606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134353"/>
                  </a:ext>
                </a:extLst>
              </a:tr>
              <a:tr h="185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Cliënt kan motorische vaardigheden toepassen, verbeteren of uitbreiden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Lichamelijke Gezondheid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437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737910"/>
                  </a:ext>
                </a:extLst>
              </a:tr>
              <a:tr h="185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Cliënt heeft zijn/haar conditie op peil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Lichamelijke Gezondheid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900" dirty="0">
                          <a:solidFill>
                            <a:srgbClr val="1333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428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E8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00402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552856EC-41E5-DD5C-6806-17F1AF43E630}"/>
              </a:ext>
            </a:extLst>
          </p:cNvPr>
          <p:cNvSpPr txBox="1"/>
          <p:nvPr/>
        </p:nvSpPr>
        <p:spPr>
          <a:xfrm>
            <a:off x="365760" y="1944106"/>
            <a:ext cx="3095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13336D"/>
                </a:solidFill>
              </a:rPr>
              <a:t>Actueel Aantal doelen per leefgebied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484A977-4FA7-CCCB-916B-16AF24AE2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30" y="2323778"/>
            <a:ext cx="5493434" cy="18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0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234A73-750C-52C3-D3AD-3A01677E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9</a:t>
            </a:fld>
            <a:endParaRPr lang="en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D544AB2-87A8-0BAE-36F0-A998B7C9CA0E}"/>
              </a:ext>
            </a:extLst>
          </p:cNvPr>
          <p:cNvSpPr txBox="1"/>
          <p:nvPr/>
        </p:nvSpPr>
        <p:spPr>
          <a:xfrm>
            <a:off x="121920" y="237853"/>
            <a:ext cx="3095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13336D"/>
                </a:solidFill>
              </a:rPr>
              <a:t>Aantal Valkuil/Risico’s per leefgebied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8A688A-82AD-3187-DA67-D87C28901441}"/>
              </a:ext>
            </a:extLst>
          </p:cNvPr>
          <p:cNvSpPr txBox="1"/>
          <p:nvPr/>
        </p:nvSpPr>
        <p:spPr>
          <a:xfrm>
            <a:off x="2764215" y="2661469"/>
            <a:ext cx="254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13336D"/>
                </a:solidFill>
              </a:rPr>
              <a:t>Hoe graag wil je je doelen bereiken / Hoe gemotiveerd scores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789F9F-A4F0-EE70-0C77-DD50574C9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01" y="644854"/>
            <a:ext cx="5657743" cy="183876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F7A9AC5-6809-05B1-68EA-CBC3AAA57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951" y="3045351"/>
            <a:ext cx="4649371" cy="171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866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C Ppt">
      <a:dk1>
        <a:srgbClr val="000000"/>
      </a:dk1>
      <a:lt1>
        <a:srgbClr val="FFFFFF"/>
      </a:lt1>
      <a:dk2>
        <a:srgbClr val="13336D"/>
      </a:dk2>
      <a:lt2>
        <a:srgbClr val="E7E6E6"/>
      </a:lt2>
      <a:accent1>
        <a:srgbClr val="0064A3"/>
      </a:accent1>
      <a:accent2>
        <a:srgbClr val="E77C0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 presentatie" id="{422BE51F-EBF0-E14D-8C2D-7E58CF616292}" vid="{95194D50-7905-8C49-AECA-129BC469D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1BB4B457E410488F994E9A2033FCE3" ma:contentTypeVersion="11" ma:contentTypeDescription="Een nieuw document maken." ma:contentTypeScope="" ma:versionID="4a727e8147f972c4096852c24f8b3905">
  <xsd:schema xmlns:xsd="http://www.w3.org/2001/XMLSchema" xmlns:xs="http://www.w3.org/2001/XMLSchema" xmlns:p="http://schemas.microsoft.com/office/2006/metadata/properties" xmlns:ns2="109fad1f-345c-40dc-8fe6-b2797320c891" xmlns:ns3="c18b9909-30d3-47a7-8800-aa439f3c70ca" targetNamespace="http://schemas.microsoft.com/office/2006/metadata/properties" ma:root="true" ma:fieldsID="e5609532de2514ad21a7e1fd313976a9" ns2:_="" ns3:_="">
    <xsd:import namespace="109fad1f-345c-40dc-8fe6-b2797320c891"/>
    <xsd:import namespace="c18b9909-30d3-47a7-8800-aa439f3c70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fad1f-345c-40dc-8fe6-b2797320c8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24322906-7b78-422b-8268-7b0548c1a1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b9909-30d3-47a7-8800-aa439f3c70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346f982-36e5-4b4f-b194-d1775aab9496}" ma:internalName="TaxCatchAll" ma:showField="CatchAllData" ma:web="c18b9909-30d3-47a7-8800-aa439f3c70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8b9909-30d3-47a7-8800-aa439f3c70ca" xsi:nil="true"/>
    <lcf76f155ced4ddcb4097134ff3c332f xmlns="109fad1f-345c-40dc-8fe6-b2797320c89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A926C5-9B6C-4A2E-A4C8-10883A7067B7}"/>
</file>

<file path=customXml/itemProps2.xml><?xml version="1.0" encoding="utf-8"?>
<ds:datastoreItem xmlns:ds="http://schemas.openxmlformats.org/officeDocument/2006/customXml" ds:itemID="{751FE612-80DA-4D12-B24A-C15BA2DA34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39A562-D27B-4634-9ACF-DEC94C6C7959}">
  <ds:schemaRefs>
    <ds:schemaRef ds:uri="http://www.w3.org/XML/1998/namespace"/>
    <ds:schemaRef ds:uri="109fad1f-345c-40dc-8fe6-b2797320c891"/>
    <ds:schemaRef ds:uri="http://schemas.microsoft.com/office/2006/documentManagement/types"/>
    <ds:schemaRef ds:uri="http://purl.org/dc/dcmitype/"/>
    <ds:schemaRef ds:uri="c18b9909-30d3-47a7-8800-aa439f3c70ca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2021</Template>
  <TotalTime>615</TotalTime>
  <Words>516</Words>
  <Application>Microsoft Office PowerPoint</Application>
  <PresentationFormat>Aangepast</PresentationFormat>
  <Paragraphs>154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Cijfers cliënten</vt:lpstr>
      <vt:lpstr>PowerPoint-presentatie</vt:lpstr>
      <vt:lpstr>Cliënten combinatie van zorg</vt:lpstr>
      <vt:lpstr>PowerPoint-presentatie</vt:lpstr>
      <vt:lpstr>Doelen top 5 voor alle cliënten</vt:lpstr>
      <vt:lpstr>PowerPoint-presentatie</vt:lpstr>
      <vt:lpstr>Zorgplanstatus alle cliënten op peildatum</vt:lpstr>
      <vt:lpstr>Doelen top 5 voor cliënten bij Maatschappelijke Ondersteuning</vt:lpstr>
      <vt:lpstr>PowerPoint-presentatie</vt:lpstr>
      <vt:lpstr>Zorgplanstatus cliënten Maatschappelijke Ondersteuning op peildatum</vt:lpstr>
      <vt:lpstr>Beeldzorg Maatschappelijke Ondersteuning</vt:lpstr>
      <vt:lpstr>Doelen top 5 voor cliënten bij Zorg en Wonen</vt:lpstr>
      <vt:lpstr>PowerPoint-presentatie</vt:lpstr>
      <vt:lpstr>Zorgplanstatus cliënten Zorg en Wonen</vt:lpstr>
      <vt:lpstr>Doelen top 5 voor cliënten bij Behandeling</vt:lpstr>
      <vt:lpstr>PowerPoint-presentatie</vt:lpstr>
      <vt:lpstr>Zorgplanstatus cliënten Behandeling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titelslide over max 2 regels</dc:title>
  <dc:creator>Diana Vlug - Bouma</dc:creator>
  <cp:lastModifiedBy>Gerrie Verveda - Fokke</cp:lastModifiedBy>
  <cp:revision>9</cp:revision>
  <dcterms:created xsi:type="dcterms:W3CDTF">2022-10-19T09:59:22Z</dcterms:created>
  <dcterms:modified xsi:type="dcterms:W3CDTF">2024-02-07T14:39:37Z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0x010100BC1BB4B457E410488F994E9A2033FCE3</vt:lpwstr>
  </property>
</Properties>
</file>