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2" r:id="rId5"/>
    <p:sldId id="301" r:id="rId6"/>
    <p:sldId id="298" r:id="rId7"/>
    <p:sldId id="302" r:id="rId8"/>
    <p:sldId id="291" r:id="rId9"/>
    <p:sldId id="307" r:id="rId10"/>
  </p:sldIdLst>
  <p:sldSz cx="9144000" cy="5145088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n Huijsmans" initials="RH" lastIdx="7" clrIdx="0">
    <p:extLst>
      <p:ext uri="{19B8F6BF-5375-455C-9EA6-DF929625EA0E}">
        <p15:presenceInfo xmlns:p15="http://schemas.microsoft.com/office/powerpoint/2012/main" userId="S-1-12-1-3126243370-1089750292-1442805400-2254359233" providerId="AD"/>
      </p:ext>
    </p:extLst>
  </p:cmAuthor>
  <p:cmAuthor id="2" name="Rian Huijsmans" initials="RH [2]" lastIdx="1" clrIdx="1">
    <p:extLst>
      <p:ext uri="{19B8F6BF-5375-455C-9EA6-DF929625EA0E}">
        <p15:presenceInfo xmlns:p15="http://schemas.microsoft.com/office/powerpoint/2012/main" userId="S::r.huijsmans@interaktcontour.nl::ba56b02a-4514-40f4-9876-ff55c1ca5e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FEB2B-F6E8-9EA6-82FB-FA858753FF24}" v="2443" dt="2022-04-12T06:49:45.508"/>
    <p1510:client id="{18F34649-5137-AA05-560A-FED15F592B84}" v="181" dt="2022-05-10T10:08:40.925"/>
    <p1510:client id="{23718C25-F24C-DD6B-86D5-FC05CDCFA9E6}" v="771" dt="2022-09-16T14:47:17.297"/>
    <p1510:client id="{2A57CEDF-A2DA-7143-2121-A8750019ACD3}" v="1" dt="2023-03-08T13:31:41.684"/>
    <p1510:client id="{2AFF4BBB-3A40-BD66-6B4B-8FA46C999668}" v="144" dt="2022-09-05T07:01:16.024"/>
    <p1510:client id="{3CE53BA4-AB94-6423-7776-5F085F1C6016}" v="2900" dt="2022-08-02T13:31:59.997"/>
    <p1510:client id="{3E2A1310-0799-2BAD-9A1D-E3D711F325D8}" v="95" dt="2022-04-11T09:42:26.166"/>
    <p1510:client id="{45E3637B-B076-35BE-A7D4-0C69D3B7F5B9}" v="136" dt="2022-04-12T07:17:10.722"/>
    <p1510:client id="{488E34A8-0C4C-5DC3-117C-F768A18A1574}" v="93" dt="2022-09-05T06:42:28.177"/>
    <p1510:client id="{49D28DFD-0F9F-C223-A5DC-4A312368A570}" v="933" dt="2022-04-12T13:54:40.048"/>
    <p1510:client id="{55D9C273-6890-16C6-E520-5874FF7F9ADF}" v="333" dt="2022-09-20T09:05:46.732"/>
    <p1510:client id="{69C21F15-30B9-9AF2-ADAB-67598FA71CFA}" v="2006" dt="2022-04-25T13:44:51.750"/>
    <p1510:client id="{789E359D-7D7B-5D4C-45AA-2D7EF27C2877}" v="250" dt="2022-10-28T09:33:57.174"/>
    <p1510:client id="{7E8C9CC7-EAF5-F687-7C9E-4C28EB19C31A}" v="64" dt="2022-10-09T08:40:38.147"/>
    <p1510:client id="{818D0649-1C8D-F79B-CE1E-17799433621C}" v="996" dt="2022-10-09T07:54:14.540"/>
    <p1510:client id="{8AD20B70-393C-7328-622D-559F5129F3D7}" v="1" dt="2022-11-02T10:48:05.642"/>
    <p1510:client id="{99F49229-D8BD-B3EB-04B6-945F24B8326B}" v="112" dt="2022-10-31T10:14:33.267"/>
    <p1510:client id="{99FB84D5-B36E-6C1A-B45C-68923DA8D0A2}" v="10" dt="2022-08-30T14:25:15.607"/>
    <p1510:client id="{A119FA1D-0D60-E112-2AE5-5AD01487DE63}" v="29" dt="2022-10-31T07:47:19.961"/>
    <p1510:client id="{ACF7C595-B9D4-B528-B1FC-561AC771CAF2}" v="3" dt="2022-04-13T14:42:37.724"/>
    <p1510:client id="{AF2FEBFB-87FE-D684-6395-42A32AEB565D}" v="112" dt="2022-10-31T09:27:18.925"/>
    <p1510:client id="{C3C2DB4A-20BD-DC32-BC3F-75FA8DE75E27}" v="28" dt="2022-10-14T08:46:20.092"/>
    <p1510:client id="{D404B113-A25B-0E0D-2AE4-BE84D1B5DA6A}" v="52" dt="2022-04-12T13:15:12.021"/>
    <p1510:client id="{DA8049CD-DD3A-788F-5016-07CF4AF31F31}" v="280" dt="2022-08-26T13:54:16.914"/>
    <p1510:client id="{DADCC792-5801-E866-1F16-46C43F112A84}" v="6" dt="2022-05-16T07:26:54.162"/>
    <p1510:client id="{E7EE78B1-0A43-A0DD-5577-54072D529C9C}" v="3514" dt="2022-09-26T10:20:45.077"/>
    <p1510:client id="{E98FD047-179F-A9F4-5D98-C2E8CA06245B}" v="6" dt="2022-09-23T12:10:59.976"/>
    <p1510:client id="{F67B4A31-923C-F12A-78B4-F397AA8CC45E}" v="965" dt="2022-10-09T08:24:58.069"/>
    <p1510:client id="{FB225711-767E-2D99-1D09-ED0BC4473B5F}" v="147" dt="2022-10-04T14:29:29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Vlug - Bouma" userId="S::d.vlug@interaktcontour.nl::7f2f8397-191f-419c-8f05-6c421f3507a8" providerId="AD" clId="Web-{2A57CEDF-A2DA-7143-2121-A8750019ACD3}"/>
    <pc:docChg chg="delSld">
      <pc:chgData name="Diana Vlug - Bouma" userId="S::d.vlug@interaktcontour.nl::7f2f8397-191f-419c-8f05-6c421f3507a8" providerId="AD" clId="Web-{2A57CEDF-A2DA-7143-2121-A8750019ACD3}" dt="2023-03-08T13:31:41.684" v="0"/>
      <pc:docMkLst>
        <pc:docMk/>
      </pc:docMkLst>
      <pc:sldChg chg="del">
        <pc:chgData name="Diana Vlug - Bouma" userId="S::d.vlug@interaktcontour.nl::7f2f8397-191f-419c-8f05-6c421f3507a8" providerId="AD" clId="Web-{2A57CEDF-A2DA-7143-2121-A8750019ACD3}" dt="2023-03-08T13:31:41.684" v="0"/>
        <pc:sldMkLst>
          <pc:docMk/>
          <pc:sldMk cId="3337090671" sldId="2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76A3-6E07-44D1-9715-79855E88CD24}" type="datetimeFigureOut">
              <a:rPr lang="nl-NL" smtClean="0"/>
              <a:t>8-3-2023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2556C-D2BA-41BB-8716-F73D7EE72D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823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2B8EEA1-A133-9349-A743-08FB1FEA9838}" type="datetimeFigureOut">
              <a:rPr lang="en-NL" smtClean="0"/>
              <a:t>03/08/2023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F5EF4FA-C14C-F345-B561-06337967D07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202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EF4FA-C14C-F345-B561-06337967D070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9876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0109" lvl="1">
              <a:spcBef>
                <a:spcPts val="406"/>
              </a:spcBef>
            </a:pPr>
            <a:endParaRPr lang="nl-NL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EF4FA-C14C-F345-B561-06337967D070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3228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EF4FA-C14C-F345-B561-06337967D070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7431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EF4FA-C14C-F345-B561-06337967D070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9966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EF4FA-C14C-F345-B561-06337967D070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280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1" y="437804"/>
            <a:ext cx="8661725" cy="71558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1" y="1153385"/>
            <a:ext cx="8631938" cy="486879"/>
          </a:xfrm>
        </p:spPr>
        <p:txBody>
          <a:bodyPr>
            <a:normAutofit/>
          </a:bodyPr>
          <a:lstStyle>
            <a:lvl1pPr marL="0" indent="0" algn="l">
              <a:buNone/>
              <a:defRPr sz="1200" cap="all" spc="2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38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1" y="437804"/>
            <a:ext cx="8661725" cy="1343862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59" y="3091332"/>
            <a:ext cx="3486660" cy="276999"/>
          </a:xfrm>
          <a:solidFill>
            <a:schemeClr val="accent2"/>
          </a:solidFill>
        </p:spPr>
        <p:txBody>
          <a:bodyPr wrap="none">
            <a:spAutoFit/>
          </a:bodyPr>
          <a:lstStyle>
            <a:lvl1pPr marL="0" indent="0" algn="l">
              <a:buNone/>
              <a:defRPr sz="1200" cap="all" spc="2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065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0000" indent="-360000">
              <a:defRPr/>
            </a:lvl2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031" y="4768735"/>
            <a:ext cx="5859019" cy="273928"/>
          </a:xfrm>
          <a:prstGeom prst="rect">
            <a:avLst/>
          </a:prstGeom>
        </p:spPr>
        <p:txBody>
          <a:bodyPr/>
          <a:lstStyle>
            <a:lvl1pPr>
              <a:defRPr cap="all" spc="100" baseline="0"/>
            </a:lvl1pPr>
          </a:lstStyle>
          <a:p>
            <a:r>
              <a:rPr lang="en-GB"/>
              <a:t>Bevindingen AEPG 2021 • 4 </a:t>
            </a:r>
            <a:r>
              <a:rPr lang="en-GB" err="1"/>
              <a:t>januari</a:t>
            </a:r>
            <a:r>
              <a:rPr lang="en-GB"/>
              <a:t> 2022</a:t>
            </a:r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100" baseline="0"/>
            </a:lvl1pPr>
          </a:lstStyle>
          <a:p>
            <a:fld id="{D31F9AF1-4B45-F640-B6BA-B28DB5E3184A}" type="slidenum">
              <a:rPr lang="en-GB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97564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84750" indent="0">
              <a:buNone/>
              <a:defRPr/>
            </a:lvl2pPr>
            <a:lvl3pPr marL="727650" indent="0">
              <a:buNone/>
              <a:defRPr/>
            </a:lvl3pPr>
            <a:lvl4pPr marL="1070550" indent="0">
              <a:buNone/>
              <a:defRPr/>
            </a:lvl4pPr>
            <a:lvl5pPr marL="141345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031" y="4768735"/>
            <a:ext cx="5859019" cy="273928"/>
          </a:xfrm>
          <a:prstGeom prst="rect">
            <a:avLst/>
          </a:prstGeom>
        </p:spPr>
        <p:txBody>
          <a:bodyPr/>
          <a:lstStyle>
            <a:lvl1pPr algn="l">
              <a:defRPr cap="all" spc="100" baseline="0"/>
            </a:lvl1pPr>
          </a:lstStyle>
          <a:p>
            <a:r>
              <a:rPr lang="en-GB"/>
              <a:t>Bevindingen AEPG 2021 • 4 </a:t>
            </a:r>
            <a:r>
              <a:rPr lang="en-GB" err="1"/>
              <a:t>januari</a:t>
            </a:r>
            <a:r>
              <a:rPr lang="en-GB"/>
              <a:t> 2022</a:t>
            </a:r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100" baseline="0"/>
            </a:lvl1pPr>
          </a:lstStyle>
          <a:p>
            <a:fld id="{D31F9AF1-4B45-F640-B6BA-B28DB5E3184A}" type="slidenum">
              <a:rPr lang="en-GB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450722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18694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1" y="282804"/>
            <a:ext cx="8558029" cy="6186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" y="1150070"/>
            <a:ext cx="8558030" cy="348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31" y="4768735"/>
            <a:ext cx="5859019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GB"/>
              <a:t>Bevindingen AEPG 2021 • 4 </a:t>
            </a:r>
            <a:r>
              <a:rPr lang="en-GB" err="1"/>
              <a:t>januari</a:t>
            </a:r>
            <a:r>
              <a:rPr lang="en-GB"/>
              <a:t> 2022</a:t>
            </a:r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35611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accent1"/>
                </a:solidFill>
              </a:defRPr>
            </a:lvl1pPr>
          </a:lstStyle>
          <a:p>
            <a:fld id="{D31F9AF1-4B45-F640-B6BA-B28DB5E3184A}" type="slidenum">
              <a:rPr lang="en-GB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601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71" r:id="rId4"/>
    <p:sldLayoutId id="2147483667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B520F-CC18-F94E-95B2-144DB4248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1" y="825690"/>
            <a:ext cx="8661725" cy="590931"/>
          </a:xfrm>
        </p:spPr>
        <p:txBody>
          <a:bodyPr/>
          <a:lstStyle/>
          <a:p>
            <a:r>
              <a:rPr lang="nl-NL" sz="3600" dirty="0"/>
              <a:t>Actualiseren zorgplan / ONS 2022</a:t>
            </a:r>
          </a:p>
        </p:txBody>
      </p:sp>
    </p:spTree>
    <p:extLst>
      <p:ext uri="{BB962C8B-B14F-4D97-AF65-F5344CB8AC3E}">
        <p14:creationId xmlns:p14="http://schemas.microsoft.com/office/powerpoint/2010/main" val="21520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E5F63DF-4A42-43F6-AC21-01E5EBA0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3816258"/>
            <a:ext cx="9201808" cy="1089441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5FB7A988-771F-5851-3030-8CFCC7A05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782" y="3145891"/>
            <a:ext cx="3479772" cy="19487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9E0C35-4D0F-2E4E-AB98-538A6236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Aanleiding wijzigingen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6B8BE-8A62-9A4F-98EF-3C21E94C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6" y="1042359"/>
            <a:ext cx="8565752" cy="25570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200" dirty="0"/>
              <a:t>Wijzigingen in ONS dossier zijn noodzakelijk om kwalitatief goede en veilige zorg te kunnen bieden en te borgen. Dit kwam vanuit meerdere kanten naar voren:</a:t>
            </a:r>
            <a:endParaRPr lang="en-US" dirty="0"/>
          </a:p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/>
              <a:t>Uitkomsten AEPG teamreflecties 2021</a:t>
            </a:r>
            <a:endParaRPr lang="en-US" dirty="0">
              <a:cs typeface="Calibri Light"/>
            </a:endParaRPr>
          </a:p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/>
              <a:t>Observaties gedragswetenschappers</a:t>
            </a:r>
            <a:endParaRPr lang="nl-NL" dirty="0">
              <a:cs typeface="Calibri Light"/>
            </a:endParaRPr>
          </a:p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/>
              <a:t>Verpleegkundig dossieronderzoek Almere 2021</a:t>
            </a:r>
            <a:endParaRPr lang="nl-NL" dirty="0">
              <a:cs typeface="Calibri Light"/>
            </a:endParaRPr>
          </a:p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/>
              <a:t>Inspectiebezoek Amersfoort (sept 21)</a:t>
            </a:r>
            <a:endParaRPr lang="nl-NL" dirty="0">
              <a:cs typeface="Calibri Light"/>
            </a:endParaRPr>
          </a:p>
          <a:p>
            <a:pPr marL="359410" indent="-359410">
              <a:buFont typeface="Wingdings" panose="020B0604020202020204" pitchFamily="34" charset="0"/>
              <a:buChar char="Ø"/>
            </a:pPr>
            <a:endParaRPr lang="nl-NL" sz="22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454EAF-6B32-3247-85A3-8CA4F7C0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0830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E5F63DF-4A42-43F6-AC21-01E5EBA0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55628" y="3677407"/>
            <a:ext cx="9201808" cy="10894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9E0C35-4D0F-2E4E-AB98-538A6236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Doel verbeteren gebruik ONS / zorgplan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6B8BE-8A62-9A4F-98EF-3C21E94C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84" y="1193828"/>
            <a:ext cx="8558030" cy="34840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1600" b="1" dirty="0">
                <a:cs typeface="Calibri Light"/>
              </a:rPr>
              <a:t>          </a:t>
            </a:r>
            <a:r>
              <a:rPr lang="nl-NL" b="1" dirty="0">
                <a:cs typeface="Calibri Light"/>
              </a:rPr>
              <a:t>Duidelijkheid</a:t>
            </a:r>
            <a:r>
              <a:rPr lang="nl-NL" dirty="0">
                <a:cs typeface="Calibri Light"/>
              </a:rPr>
              <a:t> creëren over afspraak, risico en doel in het zorgplan</a:t>
            </a:r>
            <a:endParaRPr lang="en-US" dirty="0">
              <a:cs typeface="Calibri Light"/>
            </a:endParaRPr>
          </a:p>
          <a:p>
            <a:pPr marL="719455" lvl="1" indent="-359410">
              <a:buFont typeface="Wingdings" panose="05000000000000000000" pitchFamily="2" charset="2"/>
              <a:buChar char="§"/>
            </a:pPr>
            <a:endParaRPr lang="nl-NL" dirty="0">
              <a:cs typeface="Calibri Light"/>
            </a:endParaRPr>
          </a:p>
          <a:p>
            <a:pPr marL="0" indent="0">
              <a:buNone/>
            </a:pPr>
            <a:r>
              <a:rPr lang="nl-NL" b="1" dirty="0">
                <a:cs typeface="Calibri Light"/>
              </a:rPr>
              <a:t>        Overzichtelijker</a:t>
            </a:r>
            <a:r>
              <a:rPr lang="nl-NL" dirty="0">
                <a:cs typeface="Calibri Light"/>
              </a:rPr>
              <a:t> zorgplan, zonder </a:t>
            </a:r>
            <a:r>
              <a:rPr lang="nl-NL" dirty="0" err="1">
                <a:cs typeface="Calibri Light"/>
              </a:rPr>
              <a:t>dubbelingen</a:t>
            </a:r>
            <a:r>
              <a:rPr lang="nl-NL" dirty="0">
                <a:cs typeface="Calibri Light"/>
              </a:rPr>
              <a:t> en alleen noodzakelijke info</a:t>
            </a:r>
          </a:p>
          <a:p>
            <a:pPr marL="360045" lvl="1" indent="0">
              <a:buNone/>
            </a:pPr>
            <a:r>
              <a:rPr lang="nl-NL" b="1" dirty="0">
                <a:cs typeface="Calibri Light"/>
              </a:rPr>
              <a:t>  </a:t>
            </a:r>
            <a:endParaRPr lang="nl-NL" dirty="0">
              <a:cs typeface="Calibri Light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nl-NL" b="1" dirty="0">
                <a:cs typeface="Calibri Light"/>
              </a:rPr>
              <a:t>        Medisch beleid en risico’s: actueel, volledig en eenduidig</a:t>
            </a:r>
            <a:r>
              <a:rPr lang="nl-NL" dirty="0">
                <a:cs typeface="Calibri Light"/>
              </a:rPr>
              <a:t> in zorgplan 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nl-NL" dirty="0">
                <a:cs typeface="Calibri Light"/>
              </a:rPr>
              <a:t>        voor alle eenheden</a:t>
            </a:r>
          </a:p>
          <a:p>
            <a:pPr marL="0" indent="0">
              <a:buNone/>
            </a:pPr>
            <a:r>
              <a:rPr lang="nl-NL" dirty="0">
                <a:cs typeface="Calibri Light"/>
              </a:rPr>
              <a:t>         </a:t>
            </a:r>
          </a:p>
          <a:p>
            <a:pPr marL="0" indent="0">
              <a:buNone/>
            </a:pPr>
            <a:r>
              <a:rPr lang="nl-NL" dirty="0">
                <a:cs typeface="Calibri Light"/>
              </a:rPr>
              <a:t>        Alle bovenstaande nodig om </a:t>
            </a:r>
            <a:r>
              <a:rPr lang="nl-NL" b="1" dirty="0">
                <a:cs typeface="Calibri Light"/>
              </a:rPr>
              <a:t>effectiever te rapporteren:</a:t>
            </a:r>
            <a:endParaRPr lang="nl-NL" dirty="0">
              <a:cs typeface="Calibri Light"/>
            </a:endParaRPr>
          </a:p>
          <a:p>
            <a:pPr marL="783590" lvl="2" indent="-285750">
              <a:buFont typeface="Wingdings" panose="020B0604020202020204" pitchFamily="34" charset="0"/>
              <a:buChar char="§"/>
            </a:pPr>
            <a:r>
              <a:rPr lang="nl-NL" dirty="0">
                <a:cs typeface="Calibri Light"/>
              </a:rPr>
              <a:t>Persoonsgericht en methodisch </a:t>
            </a:r>
          </a:p>
          <a:p>
            <a:pPr marL="783590" lvl="2" indent="-285750">
              <a:buFont typeface="Wingdings" panose="020B0604020202020204" pitchFamily="34" charset="0"/>
              <a:buChar char="§"/>
            </a:pPr>
            <a:r>
              <a:rPr lang="nl-NL" dirty="0">
                <a:cs typeface="Calibri Light"/>
              </a:rPr>
              <a:t>Op het zorgplan rapporteren </a:t>
            </a:r>
          </a:p>
          <a:p>
            <a:pPr marL="0" indent="0">
              <a:buNone/>
            </a:pPr>
            <a:endParaRPr lang="nl-NL" sz="1600" dirty="0">
              <a:cs typeface="Calibri Light"/>
            </a:endParaRPr>
          </a:p>
          <a:p>
            <a:pPr marL="359410" indent="-359410">
              <a:buFont typeface="Wingdings" panose="05000000000000000000" pitchFamily="2" charset="2"/>
              <a:buChar char="§"/>
            </a:pPr>
            <a:endParaRPr lang="nl-NL" sz="1600" dirty="0">
              <a:cs typeface="Calibri Light"/>
            </a:endParaRPr>
          </a:p>
          <a:p>
            <a:pPr marL="0" indent="0">
              <a:buNone/>
            </a:pPr>
            <a:endParaRPr lang="nl-NL" sz="1600" dirty="0">
              <a:cs typeface="Calibri Light"/>
            </a:endParaRPr>
          </a:p>
          <a:p>
            <a:pPr marL="359410" indent="-359410"/>
            <a:endParaRPr lang="nl-NL" sz="1400" dirty="0">
              <a:cs typeface="Calibri Light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454EAF-6B32-3247-85A3-8CA4F7C0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3</a:t>
            </a:fld>
            <a:endParaRPr lang="en-NL"/>
          </a:p>
        </p:txBody>
      </p:sp>
      <p:pic>
        <p:nvPicPr>
          <p:cNvPr id="11" name="Graphic 9" descr="Roos silhouet">
            <a:extLst>
              <a:ext uri="{FF2B5EF4-FFF2-40B4-BE49-F238E27FC236}">
                <a16:creationId xmlns:a16="http://schemas.microsoft.com/office/drawing/2014/main" id="{DCD03EF1-A4E8-2E93-D2B2-87BBE8A86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702" y="3841754"/>
            <a:ext cx="511792" cy="518050"/>
          </a:xfrm>
          <a:prstGeom prst="rect">
            <a:avLst/>
          </a:prstGeom>
        </p:spPr>
      </p:pic>
      <p:pic>
        <p:nvPicPr>
          <p:cNvPr id="12" name="Graphic 9" descr="Roos silhouet">
            <a:extLst>
              <a:ext uri="{FF2B5EF4-FFF2-40B4-BE49-F238E27FC236}">
                <a16:creationId xmlns:a16="http://schemas.microsoft.com/office/drawing/2014/main" id="{F0584D94-8CCC-0EA3-091E-602C3FFD9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132" y="2654641"/>
            <a:ext cx="492951" cy="492922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C2CD53A-EA4B-3273-80D2-4DB4D4EE6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145" y="3392774"/>
            <a:ext cx="1373886" cy="1416009"/>
          </a:xfrm>
          <a:prstGeom prst="rect">
            <a:avLst/>
          </a:prstGeom>
        </p:spPr>
      </p:pic>
      <p:pic>
        <p:nvPicPr>
          <p:cNvPr id="14" name="Graphic 9" descr="Roos silhouet">
            <a:extLst>
              <a:ext uri="{FF2B5EF4-FFF2-40B4-BE49-F238E27FC236}">
                <a16:creationId xmlns:a16="http://schemas.microsoft.com/office/drawing/2014/main" id="{42BEB7B8-17B1-9797-0347-A8BAB440E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627" y="1897726"/>
            <a:ext cx="492951" cy="492922"/>
          </a:xfrm>
          <a:prstGeom prst="rect">
            <a:avLst/>
          </a:prstGeom>
        </p:spPr>
      </p:pic>
      <p:pic>
        <p:nvPicPr>
          <p:cNvPr id="15" name="Graphic 9" descr="Roos silhouet">
            <a:extLst>
              <a:ext uri="{FF2B5EF4-FFF2-40B4-BE49-F238E27FC236}">
                <a16:creationId xmlns:a16="http://schemas.microsoft.com/office/drawing/2014/main" id="{A6B1D272-6B54-22E9-016E-8CA9B03E1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153" y="1137287"/>
            <a:ext cx="492951" cy="4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5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E5F63DF-4A42-43F6-AC21-01E5EBA0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3816258"/>
            <a:ext cx="9201808" cy="10894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9E0C35-4D0F-2E4E-AB98-538A6236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Werkgroep en werkwijze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6B8BE-8A62-9A4F-98EF-3C21E94C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90" y="1172576"/>
            <a:ext cx="8558030" cy="6102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Multidisciplinaire samenstelling werkgroep:</a:t>
            </a:r>
          </a:p>
          <a:p>
            <a:pPr marL="719410" lvl="1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Gedragswetenschappers</a:t>
            </a:r>
          </a:p>
          <a:p>
            <a:pPr marL="719410" lvl="1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Verpleegkundig adviseur</a:t>
            </a:r>
          </a:p>
          <a:p>
            <a:pPr marL="719410" lvl="1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ONS functioneel applicatiebeheerder</a:t>
            </a:r>
          </a:p>
          <a:p>
            <a:pPr marL="719410" lvl="1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Teamadviseurs</a:t>
            </a:r>
          </a:p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Alle wijzigingen zijn afgestemd met de eenheden MO en behandeling. Voor alle eenheden binnen InteraktContour de zorgdossiers geactualiseerd</a:t>
            </a:r>
          </a:p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Wijzigingen zijn getest door zorgregisseurs en verpleegkundigen, alvorens het definitief aan te passen en te implementeren</a:t>
            </a:r>
            <a:endParaRPr lang="nl-NL" sz="1800" dirty="0"/>
          </a:p>
          <a:p>
            <a:pPr marL="359410" indent="-359410">
              <a:buFont typeface="Wingdings" panose="020B0604020202020204" pitchFamily="34" charset="0"/>
              <a:buChar char="Ø"/>
            </a:pPr>
            <a:endParaRPr lang="nl-NL" dirty="0">
              <a:cs typeface="Calibri Light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454EAF-6B32-3247-85A3-8CA4F7C0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724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E5F63DF-4A42-43F6-AC21-01E5EBA0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3816258"/>
            <a:ext cx="9201808" cy="10894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9E0C35-4D0F-2E4E-AB98-538A623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282804"/>
            <a:ext cx="8558029" cy="618631"/>
          </a:xfrm>
        </p:spPr>
        <p:txBody>
          <a:bodyPr/>
          <a:lstStyle/>
          <a:p>
            <a:r>
              <a:rPr lang="nl-NL" dirty="0"/>
              <a:t>De wijzigingen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6B8BE-8A62-9A4F-98EF-3C21E94C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954" y="1018692"/>
            <a:ext cx="8310925" cy="40782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nl-NL" dirty="0">
                <a:ea typeface="+mn-lt"/>
                <a:cs typeface="+mn-lt"/>
              </a:rPr>
              <a:t>Handleiding persoonsbeeld &amp; zorgplan aangepast  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nl-NL" dirty="0">
                <a:ea typeface="+mn-lt"/>
                <a:cs typeface="+mn-lt"/>
              </a:rPr>
              <a:t>Persoonsbeeld op aangescherpt</a:t>
            </a:r>
          </a:p>
          <a:p>
            <a:pPr marL="457200" indent="-457200">
              <a:buAutoNum type="arabicPeriod"/>
            </a:pPr>
            <a:r>
              <a:rPr lang="nl-NL" dirty="0">
                <a:ea typeface="+mn-lt"/>
                <a:cs typeface="+mn-lt"/>
              </a:rPr>
              <a:t>Inrichting zorgplan per leefgebied</a:t>
            </a:r>
            <a:endParaRPr lang="nl-NL" dirty="0">
              <a:cs typeface="Calibri Light"/>
            </a:endParaRPr>
          </a:p>
          <a:p>
            <a:pPr marL="457200" indent="-457200">
              <a:buAutoNum type="arabicPeriod"/>
            </a:pPr>
            <a:r>
              <a:rPr lang="nl-NL" dirty="0">
                <a:ea typeface="+mn-lt"/>
                <a:cs typeface="+mn-lt"/>
              </a:rPr>
              <a:t>Medisch/verpleegkundig beleid aangescherpt</a:t>
            </a:r>
            <a:endParaRPr lang="nl-NL" dirty="0">
              <a:cs typeface="Calibri Light"/>
            </a:endParaRPr>
          </a:p>
          <a:p>
            <a:pPr marL="457200" indent="-457200">
              <a:buAutoNum type="arabicPeriod"/>
            </a:pPr>
            <a:endParaRPr lang="nl-NL" dirty="0">
              <a:ea typeface="+mn-lt"/>
              <a:cs typeface="+mn-lt"/>
            </a:endParaRPr>
          </a:p>
          <a:p>
            <a:pPr marL="359410" indent="-359410">
              <a:buFont typeface="Wingdings,Sans-Serif" panose="05000000000000000000" pitchFamily="2" charset="2"/>
              <a:buChar char="Ø"/>
            </a:pPr>
            <a:endParaRPr lang="nl-NL" dirty="0">
              <a:ea typeface="Calibri Light"/>
              <a:cs typeface="Calibri Light"/>
            </a:endParaRPr>
          </a:p>
          <a:p>
            <a:pPr marL="0" indent="0">
              <a:buNone/>
            </a:pPr>
            <a:endParaRPr lang="nl-NL" dirty="0">
              <a:highlight>
                <a:srgbClr val="FFFF00"/>
              </a:highlight>
              <a:ea typeface="Calibri Light"/>
              <a:cs typeface="Calibri Light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454EAF-6B32-3247-85A3-8CA4F7C0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5</a:t>
            </a:fld>
            <a:endParaRPr lang="en-NL"/>
          </a:p>
        </p:txBody>
      </p:sp>
      <p:sp>
        <p:nvSpPr>
          <p:cNvPr id="4" name="Tekstvak 3"/>
          <p:cNvSpPr txBox="1"/>
          <p:nvPr/>
        </p:nvSpPr>
        <p:spPr>
          <a:xfrm>
            <a:off x="3314913" y="3325398"/>
            <a:ext cx="307899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>
                <a:solidFill>
                  <a:schemeClr val="accent2"/>
                </a:solidFill>
                <a:latin typeface="Agency FB"/>
              </a:rPr>
              <a:t>Zorgplan overzichtelijker, dubbelingen voorkomen, doelen en risico’s beter in beeld, eenduidigheid</a:t>
            </a:r>
          </a:p>
        </p:txBody>
      </p:sp>
      <p:pic>
        <p:nvPicPr>
          <p:cNvPr id="7" name="Graphic 9" descr="Roos silhouet">
            <a:extLst>
              <a:ext uri="{FF2B5EF4-FFF2-40B4-BE49-F238E27FC236}">
                <a16:creationId xmlns:a16="http://schemas.microsoft.com/office/drawing/2014/main" id="{0DCC50B1-E013-43E2-9628-DC97B2705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6847" y="3260263"/>
            <a:ext cx="586643" cy="58664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9927B0C-CAB7-F308-CE92-A5CD768EF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990" y="729214"/>
            <a:ext cx="2742354" cy="20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0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12071-C4D0-3102-8269-FCC226AA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Bevindingen</a:t>
            </a:r>
            <a:r>
              <a:rPr lang="en-GB"/>
              <a:t> AEPG 2021 • 4 </a:t>
            </a:r>
            <a:r>
              <a:rPr lang="en-GB" err="1"/>
              <a:t>januari</a:t>
            </a:r>
            <a:r>
              <a:rPr lang="en-GB"/>
              <a:t> 2022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B14B4-0D13-E9E0-AE9A-C944923A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6</a:t>
            </a:fld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CF1E4E-C593-640C-A7C1-B0369BF76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57808" y="3953222"/>
            <a:ext cx="9201808" cy="108944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A1044D8-D25E-4FEC-F73E-677433CCF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0874" y="1021416"/>
            <a:ext cx="3381674" cy="3384204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A347EB-1786-C326-CAC5-E24A0DDBEA46}"/>
              </a:ext>
            </a:extLst>
          </p:cNvPr>
          <p:cNvSpPr txBox="1"/>
          <p:nvPr/>
        </p:nvSpPr>
        <p:spPr>
          <a:xfrm>
            <a:off x="329410" y="304661"/>
            <a:ext cx="2468301" cy="196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rgbClr val="FBB05E"/>
                </a:solidFill>
              </a:rPr>
              <a:t>Opstellen zorgplan</a:t>
            </a:r>
            <a:endParaRPr lang="nl-NL" sz="2400" b="1" dirty="0">
              <a:solidFill>
                <a:srgbClr val="FBB05E"/>
              </a:solidFill>
              <a:cs typeface="Calibri Light"/>
            </a:endParaRPr>
          </a:p>
          <a:p>
            <a:r>
              <a:rPr lang="nl-NL" sz="1400" dirty="0">
                <a:solidFill>
                  <a:srgbClr val="FBB05E"/>
                </a:solidFill>
                <a:ea typeface="+mn-lt"/>
                <a:cs typeface="+mn-lt"/>
              </a:rPr>
              <a:t>- Vullen dossier </a:t>
            </a:r>
          </a:p>
          <a:p>
            <a:r>
              <a:rPr lang="nl-NL" sz="1400" dirty="0">
                <a:solidFill>
                  <a:srgbClr val="FBB05E"/>
                </a:solidFill>
                <a:ea typeface="+mn-lt"/>
                <a:cs typeface="+mn-lt"/>
              </a:rPr>
              <a:t>   (algemeen, medisch)</a:t>
            </a:r>
            <a:endParaRPr lang="nl-NL" dirty="0">
              <a:solidFill>
                <a:srgbClr val="FBB05E"/>
              </a:solidFill>
              <a:cs typeface="Calibri Light"/>
            </a:endParaRPr>
          </a:p>
          <a:p>
            <a:r>
              <a:rPr lang="nl-NL" sz="1400" dirty="0">
                <a:solidFill>
                  <a:srgbClr val="FBB05E"/>
                </a:solidFill>
                <a:ea typeface="+mn-lt"/>
                <a:cs typeface="+mn-lt"/>
              </a:rPr>
              <a:t>- Intake (persoonsbeeld)</a:t>
            </a:r>
          </a:p>
          <a:p>
            <a:r>
              <a:rPr lang="nl-NL" sz="1400" dirty="0">
                <a:solidFill>
                  <a:srgbClr val="FBB05E"/>
                </a:solidFill>
                <a:ea typeface="+mn-lt"/>
                <a:cs typeface="+mn-lt"/>
              </a:rPr>
              <a:t>- Tools methodiek CGB</a:t>
            </a:r>
          </a:p>
          <a:p>
            <a:r>
              <a:rPr lang="nl-NL" sz="1400" dirty="0">
                <a:solidFill>
                  <a:srgbClr val="FBB05E"/>
                </a:solidFill>
                <a:ea typeface="+mn-lt"/>
                <a:cs typeface="+mn-lt"/>
              </a:rPr>
              <a:t>- Check gedragswetenschapper/</a:t>
            </a:r>
          </a:p>
          <a:p>
            <a:r>
              <a:rPr lang="nl-NL" sz="1400" dirty="0">
                <a:solidFill>
                  <a:srgbClr val="FBB05E"/>
                </a:solidFill>
                <a:ea typeface="+mn-lt"/>
                <a:cs typeface="+mn-lt"/>
              </a:rPr>
              <a:t>verpleegkundige</a:t>
            </a:r>
          </a:p>
          <a:p>
            <a:endParaRPr lang="en-US" sz="1400" dirty="0">
              <a:solidFill>
                <a:srgbClr val="FBB05E"/>
              </a:solidFill>
              <a:cs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96B17F-6CBF-0DC7-F00B-1B6B35BB091D}"/>
              </a:ext>
            </a:extLst>
          </p:cNvPr>
          <p:cNvSpPr txBox="1"/>
          <p:nvPr/>
        </p:nvSpPr>
        <p:spPr>
          <a:xfrm>
            <a:off x="5818333" y="3726175"/>
            <a:ext cx="309540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dirty="0">
                <a:solidFill>
                  <a:schemeClr val="accent5">
                    <a:lumMod val="75000"/>
                  </a:schemeClr>
                </a:solidFill>
              </a:rPr>
              <a:t>Evalueren</a:t>
            </a:r>
            <a:endParaRPr lang="nl-NL" sz="2400" b="1" dirty="0">
              <a:solidFill>
                <a:schemeClr val="accent5">
                  <a:lumMod val="75000"/>
                </a:schemeClr>
              </a:solidFill>
              <a:cs typeface="Calibri Light"/>
            </a:endParaRPr>
          </a:p>
          <a:p>
            <a:r>
              <a:rPr lang="nl-NL" sz="1400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- Met cliënt (+ netwerk)</a:t>
            </a:r>
          </a:p>
          <a:p>
            <a:r>
              <a:rPr lang="nl-NL" sz="1400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- Met team</a:t>
            </a:r>
          </a:p>
          <a:p>
            <a:r>
              <a:rPr lang="nl-NL" sz="1400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- MDO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CEE89-C6F6-01D8-B059-E84FCFDE8A25}"/>
              </a:ext>
            </a:extLst>
          </p:cNvPr>
          <p:cNvSpPr txBox="1"/>
          <p:nvPr/>
        </p:nvSpPr>
        <p:spPr>
          <a:xfrm>
            <a:off x="5820398" y="1070054"/>
            <a:ext cx="332134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rgbClr val="E06767"/>
                </a:solidFill>
              </a:rPr>
              <a:t>Uitvoeren + rapporteren</a:t>
            </a:r>
            <a:r>
              <a:rPr lang="nl-NL" b="1" dirty="0">
                <a:solidFill>
                  <a:srgbClr val="E06767"/>
                </a:solidFill>
              </a:rPr>
              <a:t> </a:t>
            </a:r>
            <a:endParaRPr lang="nl-NL" b="1" dirty="0">
              <a:solidFill>
                <a:srgbClr val="E06767"/>
              </a:solidFill>
              <a:cs typeface="Calibri Light"/>
            </a:endParaRPr>
          </a:p>
          <a:p>
            <a:r>
              <a:rPr lang="nl-NL" sz="1400" dirty="0">
                <a:solidFill>
                  <a:srgbClr val="E06767"/>
                </a:solidFill>
                <a:cs typeface="Calibri Light"/>
              </a:rPr>
              <a:t>- Rapporteren op bijzonderheden (risico's en afspraken)</a:t>
            </a:r>
          </a:p>
          <a:p>
            <a:r>
              <a:rPr lang="nl-NL" sz="1400" dirty="0">
                <a:solidFill>
                  <a:srgbClr val="E06767"/>
                </a:solidFill>
                <a:cs typeface="Calibri Light"/>
              </a:rPr>
              <a:t>- Rapporteren op voortgang doelen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0CB3C3-CF12-C0D5-1BD8-B593AEFC78D7}"/>
              </a:ext>
            </a:extLst>
          </p:cNvPr>
          <p:cNvSpPr txBox="1"/>
          <p:nvPr/>
        </p:nvSpPr>
        <p:spPr>
          <a:xfrm>
            <a:off x="326295" y="3726173"/>
            <a:ext cx="3095403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rgbClr val="538135"/>
                </a:solidFill>
              </a:rPr>
              <a:t>Bijstellen zorgplan</a:t>
            </a:r>
            <a:endParaRPr lang="nl-NL" sz="2400" b="1" dirty="0">
              <a:solidFill>
                <a:srgbClr val="538135"/>
              </a:solidFill>
              <a:cs typeface="Calibri Light"/>
            </a:endParaRPr>
          </a:p>
          <a:p>
            <a:r>
              <a:rPr lang="nl-NL" sz="1400" dirty="0">
                <a:solidFill>
                  <a:srgbClr val="538135"/>
                </a:solidFill>
                <a:cs typeface="Calibri Light"/>
              </a:rPr>
              <a:t>- Met cliënt (+netwerk)</a:t>
            </a:r>
          </a:p>
          <a:p>
            <a:r>
              <a:rPr lang="nl-NL" sz="1400" dirty="0">
                <a:solidFill>
                  <a:srgbClr val="538135"/>
                </a:solidFill>
                <a:cs typeface="Calibri Light"/>
              </a:rPr>
              <a:t>- Wijzigingen communiceren met team</a:t>
            </a: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DA60978-2E48-4CA5-C0B1-8E16452F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797" y="122388"/>
            <a:ext cx="5167421" cy="867930"/>
          </a:xfrm>
        </p:spPr>
        <p:txBody>
          <a:bodyPr/>
          <a:lstStyle/>
          <a:p>
            <a:pPr algn="r"/>
            <a:r>
              <a:rPr lang="nl-NL" sz="3600" b="1" dirty="0"/>
              <a:t>Rapporten op het zorgplan</a:t>
            </a:r>
            <a:br>
              <a:rPr lang="nl-NL" sz="3600" b="1" dirty="0"/>
            </a:br>
            <a:r>
              <a:rPr lang="nl-NL" sz="2000" b="1" i="1" dirty="0"/>
              <a:t>methodisch en persoonsgericht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276391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C Ppt">
      <a:dk1>
        <a:srgbClr val="000000"/>
      </a:dk1>
      <a:lt1>
        <a:srgbClr val="FFFFFF"/>
      </a:lt1>
      <a:dk2>
        <a:srgbClr val="13336D"/>
      </a:dk2>
      <a:lt2>
        <a:srgbClr val="E7E6E6"/>
      </a:lt2>
      <a:accent1>
        <a:srgbClr val="0064A3"/>
      </a:accent1>
      <a:accent2>
        <a:srgbClr val="E77C0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 presentatie" id="{422BE51F-EBF0-E14D-8C2D-7E58CF616292}" vid="{95194D50-7905-8C49-AECA-129BC469D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1BB4B457E410488F994E9A2033FCE3" ma:contentTypeVersion="4" ma:contentTypeDescription="Een nieuw document maken." ma:contentTypeScope="" ma:versionID="bce5a04f4f2de4540b442c78effa6e87">
  <xsd:schema xmlns:xsd="http://www.w3.org/2001/XMLSchema" xmlns:xs="http://www.w3.org/2001/XMLSchema" xmlns:p="http://schemas.microsoft.com/office/2006/metadata/properties" xmlns:ns2="109fad1f-345c-40dc-8fe6-b2797320c891" xmlns:ns3="c18b9909-30d3-47a7-8800-aa439f3c70ca" targetNamespace="http://schemas.microsoft.com/office/2006/metadata/properties" ma:root="true" ma:fieldsID="cd643350d66c0ada4aafa3b6c27c34b0" ns2:_="" ns3:_="">
    <xsd:import namespace="109fad1f-345c-40dc-8fe6-b2797320c891"/>
    <xsd:import namespace="c18b9909-30d3-47a7-8800-aa439f3c70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fad1f-345c-40dc-8fe6-b2797320c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b9909-30d3-47a7-8800-aa439f3c70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8b9909-30d3-47a7-8800-aa439f3c70ca">
      <UserInfo>
        <DisplayName>SharingLinks.e424b32d-9de5-46e1-ac1b-c4d1df18f909.Flexible.5c7b6196-0ffe-49ac-9ca2-bdcb6747b0f4</DisplayName>
        <AccountId>13</AccountId>
        <AccountType/>
      </UserInfo>
      <UserInfo>
        <DisplayName>Máasja Verbraak</DisplayName>
        <AccountId>18</AccountId>
        <AccountType/>
      </UserInfo>
      <UserInfo>
        <DisplayName>Danielle Visscher- Kranenburg</DisplayName>
        <AccountId>17</AccountId>
        <AccountType/>
      </UserInfo>
      <UserInfo>
        <DisplayName>Sanne de Leeuw</DisplayName>
        <AccountId>30</AccountId>
        <AccountType/>
      </UserInfo>
      <UserInfo>
        <DisplayName>Irma Kolkman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09BF0EF-34B5-493B-AD53-7F2AFA74B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fad1f-345c-40dc-8fe6-b2797320c891"/>
    <ds:schemaRef ds:uri="c18b9909-30d3-47a7-8800-aa439f3c70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EF0DCF-A01A-45DE-A948-9C9751B7D5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405DFF-08B8-4132-A05F-F6D7F3F08828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9ff3bdda-e1ee-40a3-a55d-7ceccc9ac705"/>
    <ds:schemaRef ds:uri="95d770a3-8c0e-4f14-b145-c38bb5ef3200"/>
    <ds:schemaRef ds:uri="c18b9909-30d3-47a7-8800-aa439f3c70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Bevindingen AEPG 2021</Template>
  <TotalTime>255</TotalTime>
  <Words>525</Words>
  <Application>Microsoft Office PowerPoint</Application>
  <PresentationFormat>Custom</PresentationFormat>
  <Paragraphs>90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Kantoorthema</vt:lpstr>
      <vt:lpstr>Actualiseren zorgplan / ONS 2022</vt:lpstr>
      <vt:lpstr>Aanleiding wijzigingen</vt:lpstr>
      <vt:lpstr>Doel verbeteren gebruik ONS / zorgplan</vt:lpstr>
      <vt:lpstr>Werkgroep en werkwijze</vt:lpstr>
      <vt:lpstr>De wijzigingen</vt:lpstr>
      <vt:lpstr>Rapporten op het zorgplan methodisch en persoonsgericht</vt:lpstr>
    </vt:vector>
  </TitlesOfParts>
  <Company>InteraktContour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Bevindingen AEPG 2021</dc:title>
  <dc:creator>Richard Zandberg</dc:creator>
  <cp:lastModifiedBy>Rian Huijsmans</cp:lastModifiedBy>
  <cp:revision>263</cp:revision>
  <cp:lastPrinted>2023-02-20T08:38:57Z</cp:lastPrinted>
  <dcterms:created xsi:type="dcterms:W3CDTF">2022-01-01T15:43:29Z</dcterms:created>
  <dcterms:modified xsi:type="dcterms:W3CDTF">2023-03-08T13:31:42Z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0x010100BC1BB4B457E410488F994E9A2033FCE3</vt:lpwstr>
  </property>
  <property fmtid="{D5CDD505-2E9C-101B-9397-08002B2CF9AE}" pid="3" name="MediaServiceImageTags">
    <vt:lpwstr/>
  </property>
</Properties>
</file>