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62" r:id="rId2"/>
    <p:sldId id="263" r:id="rId3"/>
    <p:sldId id="264" r:id="rId4"/>
    <p:sldId id="265" r:id="rId5"/>
    <p:sldId id="266" r:id="rId6"/>
    <p:sldId id="267" r:id="rId7"/>
    <p:sldId id="260" r:id="rId8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61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EEA1-A133-9349-A743-08FB1FEA9838}" type="datetimeFigureOut">
              <a:rPr lang="en-NL" smtClean="0"/>
              <a:t>03/09/2023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EF4FA-C14C-F345-B561-06337967D070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202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71558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31" y="1153385"/>
            <a:ext cx="8631938" cy="486879"/>
          </a:xfrm>
        </p:spPr>
        <p:txBody>
          <a:bodyPr>
            <a:norm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3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031" y="437804"/>
            <a:ext cx="8661725" cy="1343862"/>
          </a:xfrm>
        </p:spPr>
        <p:txBody>
          <a:bodyPr anchor="t" anchorCtr="0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59" y="3091332"/>
            <a:ext cx="3486660" cy="276999"/>
          </a:xfrm>
          <a:solidFill>
            <a:schemeClr val="accent2"/>
          </a:solidFill>
        </p:spPr>
        <p:txBody>
          <a:bodyPr wrap="none">
            <a:spAutoFit/>
          </a:bodyPr>
          <a:lstStyle>
            <a:lvl1pPr marL="0" indent="0" algn="l">
              <a:buNone/>
              <a:defRPr sz="1200" cap="all" spc="2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0000" indent="-360000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>
              <a:defRPr cap="all" spc="100" baseline="0"/>
            </a:lvl1pPr>
          </a:lstStyle>
          <a:p>
            <a:r>
              <a:rPr lang="en-GB"/>
              <a:t>Titel presentatie • 30 april 2021</a:t>
            </a:r>
            <a:endParaRPr lang="en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0975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384750" indent="0">
              <a:buNone/>
              <a:defRPr/>
            </a:lvl2pPr>
            <a:lvl3pPr marL="727650" indent="0">
              <a:buNone/>
              <a:defRPr/>
            </a:lvl3pPr>
            <a:lvl4pPr marL="1070550" indent="0">
              <a:buNone/>
              <a:defRPr/>
            </a:lvl4pPr>
            <a:lvl5pPr marL="141345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/>
          <a:lstStyle>
            <a:lvl1pPr algn="l">
              <a:defRPr cap="all" spc="100" baseline="0"/>
            </a:lvl1pPr>
          </a:lstStyle>
          <a:p>
            <a:r>
              <a:rPr lang="en-GB"/>
              <a:t>Titel presentatie • 30 april 2021</a:t>
            </a:r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100" baseline="0"/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450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8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1" y="282804"/>
            <a:ext cx="8558029" cy="6186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" y="1150070"/>
            <a:ext cx="8558030" cy="348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1" y="4768735"/>
            <a:ext cx="5859019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GB"/>
              <a:t>Titel presentatie • 30 april 2021</a:t>
            </a:r>
            <a:endParaRPr lang="en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35611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accent1"/>
                </a:solidFill>
              </a:defRPr>
            </a:lvl1pPr>
          </a:lstStyle>
          <a:p>
            <a:fld id="{D31F9AF1-4B45-F640-B6BA-B28DB5E3184A}" type="slidenum">
              <a:rPr lang="en-GB" smtClean="0"/>
              <a:pPr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2601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71" r:id="rId4"/>
    <p:sldLayoutId id="2147483667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29600" algn="l" defTabSz="685800" rtl="0" eaLnBrk="1" latinLnBrk="0" hangingPunct="1">
        <a:lnSpc>
          <a:spcPct val="100000"/>
        </a:lnSpc>
        <a:spcBef>
          <a:spcPts val="375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520F-CC18-F94E-95B2-144DB424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ondernemingsraad over 2022</a:t>
            </a:r>
          </a:p>
        </p:txBody>
      </p:sp>
    </p:spTree>
    <p:extLst>
      <p:ext uri="{BB962C8B-B14F-4D97-AF65-F5344CB8AC3E}">
        <p14:creationId xmlns:p14="http://schemas.microsoft.com/office/powerpoint/2010/main" val="21520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giraf, buiten, zoogdier, staand&#10;&#10;Automatisch gegenereerde beschrijving">
            <a:extLst>
              <a:ext uri="{FF2B5EF4-FFF2-40B4-BE49-F238E27FC236}">
                <a16:creationId xmlns:a16="http://schemas.microsoft.com/office/drawing/2014/main" id="{F5F200E8-6101-3F1B-E8F0-099D89CC5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6583" r="32728" b="13728"/>
          <a:stretch/>
        </p:blipFill>
        <p:spPr bwMode="auto">
          <a:xfrm>
            <a:off x="6329254" y="19763"/>
            <a:ext cx="2814746" cy="419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DF49D7-18A1-B348-A4B7-B50BB693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Overlegmomenten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33B280-F533-5147-A394-8BB2A7749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990046"/>
            <a:ext cx="8558030" cy="3484083"/>
          </a:xfrm>
        </p:spPr>
        <p:txBody>
          <a:bodyPr>
            <a:normAutofit/>
          </a:bodyPr>
          <a:lstStyle/>
          <a:p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2022 vonden er 24 OR-vergaderingen plaats</a:t>
            </a:r>
          </a:p>
          <a:p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 waren 7 overlegvergaderingen met de bestuurder </a:t>
            </a:r>
          </a:p>
          <a:p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B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ij 2 overlegvergaderingen sloot een afvaardiging van de Raad van Toezicht aan</a:t>
            </a:r>
          </a:p>
          <a:p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Afwisselend 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slote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 </a:t>
            </a:r>
            <a:r>
              <a:rPr lang="nl-NL" sz="1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MT-leden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aan bij de overlegvergaderingen </a:t>
            </a:r>
          </a:p>
          <a:p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Daarnaast voerde de OR over allerlei onderwerpen overleg met </a:t>
            </a:r>
            <a:r>
              <a:rPr lang="nl-NL" sz="1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MT-leden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(s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oms met de hele OR en soms met een afvaardiging daarvan)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l-N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OR heeft diverse werkgroepen op onderwerp. Deze werkgroepen plannen hun eigen overleggen, soms ook met de betrokken adviseurs en/of </a:t>
            </a:r>
            <a:r>
              <a:rPr lang="nl-NL" sz="1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MT-leden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 </a:t>
            </a:r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D1A0BA-DA2A-9A4D-AE66-6D9E29243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De Ondernemingsraad over 2022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21C5A91-68CF-1B46-B8A9-30872CE0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6447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iraf, buiten, zoogdier, staand&#10;&#10;Automatisch gegenereerde beschrijving">
            <a:extLst>
              <a:ext uri="{FF2B5EF4-FFF2-40B4-BE49-F238E27FC236}">
                <a16:creationId xmlns:a16="http://schemas.microsoft.com/office/drawing/2014/main" id="{0117A670-A2FB-D718-31D3-42FF4D3E5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6583" r="32728" b="13728"/>
          <a:stretch/>
        </p:blipFill>
        <p:spPr bwMode="auto">
          <a:xfrm>
            <a:off x="6329254" y="19763"/>
            <a:ext cx="2814746" cy="419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9E0C35-4D0F-2E4E-AB98-538A6236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Belangrijkste thema’s in 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6B8BE-8A62-9A4F-98EF-3C21E94CC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0" y="898817"/>
            <a:ext cx="8558030" cy="3484083"/>
          </a:xfrm>
        </p:spPr>
        <p:txBody>
          <a:bodyPr>
            <a:normAutofit/>
          </a:bodyPr>
          <a:lstStyle/>
          <a:p>
            <a:r>
              <a:rPr lang="nl-NL" sz="1800" dirty="0"/>
              <a:t>De fusie met Boogh</a:t>
            </a:r>
          </a:p>
          <a:p>
            <a:r>
              <a:rPr lang="nl-NL" sz="1800" dirty="0"/>
              <a:t>Aanpassing van het functiehuis</a:t>
            </a:r>
          </a:p>
          <a:p>
            <a:r>
              <a:rPr lang="nl-NL" sz="1800" dirty="0"/>
              <a:t>De mobiliteitsregeling</a:t>
            </a:r>
          </a:p>
          <a:p>
            <a:r>
              <a:rPr lang="nl-NL" sz="1800" dirty="0"/>
              <a:t>Werving nieuwe bestuurder</a:t>
            </a:r>
          </a:p>
          <a:p>
            <a:r>
              <a:rPr lang="nl-NL" sz="1800" dirty="0"/>
              <a:t>Zorgen over medewerkers door hoge werkdruk</a:t>
            </a:r>
          </a:p>
          <a:p>
            <a:r>
              <a:rPr lang="nl-NL" sz="1800" dirty="0"/>
              <a:t>Verzuim</a:t>
            </a:r>
          </a:p>
          <a:p>
            <a:r>
              <a:rPr lang="nl-NL" sz="1800" dirty="0"/>
              <a:t>Uitstroom</a:t>
            </a:r>
          </a:p>
          <a:p>
            <a:r>
              <a:rPr lang="nl-NL" sz="1800" dirty="0"/>
              <a:t>Krapte op de arbeidsmarkt</a:t>
            </a:r>
          </a:p>
          <a:p>
            <a:r>
              <a:rPr lang="nl-NL" sz="1800" dirty="0"/>
              <a:t>Corona en de daaruit voortvloeiende beleidsmaatregelen</a:t>
            </a:r>
            <a:endParaRPr lang="en-NL" sz="1800" dirty="0"/>
          </a:p>
          <a:p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66917A-6107-C04E-BD2F-C0CC553A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De Ondernemingsraad over 2022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454EAF-6B32-3247-85A3-8CA4F7C0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6075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Afbeelding 43" descr="Afbeelding met giraf, buiten, zoogdier, staand&#10;&#10;Automatisch gegenereerde beschrijving">
            <a:extLst>
              <a:ext uri="{FF2B5EF4-FFF2-40B4-BE49-F238E27FC236}">
                <a16:creationId xmlns:a16="http://schemas.microsoft.com/office/drawing/2014/main" id="{567BCCE3-3823-C153-67B6-822F175C9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6583" r="32728" b="13728"/>
          <a:stretch/>
        </p:blipFill>
        <p:spPr bwMode="auto">
          <a:xfrm>
            <a:off x="6329254" y="19763"/>
            <a:ext cx="2814746" cy="419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9E1F16-79AD-8659-9AD2-C902BA12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 met medewerkers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961975-E762-8B41-DEB3-5565EFEC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Medewerkers benaderen de OR regelmatig met vragen. 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 2022 gingen de vragen o.a. over de hoge reiskosten, het functiehuis, de werkdruk en roosterwijzigingen. 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OR koppelt terug aan de vraagsteller, alle medewerkers kunnen </a:t>
            </a: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mee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lezen in de notulen en kwartaalrapportages van de OR. 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Afhankelijk van de vraag beantwoordt de OR zelf de vraag of verwijst de medewerker door naar een adviseur. 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1800" dirty="0">
                <a:solidFill>
                  <a:srgbClr val="000000"/>
                </a:solidFill>
                <a:latin typeface="Calibri" panose="020F0502020204030204" pitchFamily="34" charset="0"/>
              </a:rPr>
              <a:t>Bij roost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erwijzigingen onderzoekt de OR of de regeling goed is gevolgd. Eventueel gaat de OR in gesprek met de teammanager. </a:t>
            </a:r>
          </a:p>
          <a:p>
            <a:pPr marL="0" indent="0">
              <a:buNone/>
            </a:pP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Als gevolg van diverse signalen over hoge werkdruk en ontevredenheid van medewerkers, ging de OR meerdere malen het gesprek aan met de bestuurder en </a:t>
            </a:r>
            <a:r>
              <a:rPr lang="nl-NL" sz="18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MT-leden</a:t>
            </a: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7E13FE-51C6-AD99-6DF1-6BAA6D5C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De Ondernemingsraad over 2022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178275-625F-6101-343F-4B6DC5B2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685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iraf, buiten, zoogdier, staand&#10;&#10;Automatisch gegenereerde beschrijving">
            <a:extLst>
              <a:ext uri="{FF2B5EF4-FFF2-40B4-BE49-F238E27FC236}">
                <a16:creationId xmlns:a16="http://schemas.microsoft.com/office/drawing/2014/main" id="{087F6C24-9E0A-B688-E886-A350503CF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6583" r="32728" b="13728"/>
          <a:stretch/>
        </p:blipFill>
        <p:spPr bwMode="auto">
          <a:xfrm>
            <a:off x="6329254" y="19763"/>
            <a:ext cx="2814746" cy="419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596D4E-A2F9-615D-722B-1334175A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Verbinding met het MT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36166C-70A8-CA2F-014A-7B0147774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659608"/>
            <a:ext cx="5941568" cy="3484083"/>
          </a:xfrm>
        </p:spPr>
        <p:txBody>
          <a:bodyPr/>
          <a:lstStyle/>
          <a:p>
            <a:pPr marL="0" indent="0">
              <a:buNone/>
            </a:pP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 een periode waarin de verbinding wat minder goed was, hebben bestuur/MT en de OR fors ingezet op betere communicatie en zijn hernieuwde afspraken gemaakt. 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vergaderstructuur is aangepast met extra overleggen, waardoor de verbinding is verbeterd.  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6AD865-66AD-A048-314C-5069612E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De Ondernemingsraad over 2022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A428ABD-F574-ABB2-6FBE-A22338C6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6021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iraf, buiten, zoogdier, staand&#10;&#10;Automatisch gegenereerde beschrijving">
            <a:extLst>
              <a:ext uri="{FF2B5EF4-FFF2-40B4-BE49-F238E27FC236}">
                <a16:creationId xmlns:a16="http://schemas.microsoft.com/office/drawing/2014/main" id="{69240678-1B98-EA71-73A1-0EF47D9E8A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2" t="6583" r="32728" b="13728"/>
          <a:stretch/>
        </p:blipFill>
        <p:spPr bwMode="auto">
          <a:xfrm>
            <a:off x="6329254" y="19763"/>
            <a:ext cx="2814746" cy="419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6F0AD3-C061-1B24-4B38-2CF240F89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Opvallend of bijzonder in 2022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F4148A-36AC-4074-6D26-639E6B90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1273387"/>
            <a:ext cx="6073222" cy="3360766"/>
          </a:xfrm>
        </p:spPr>
        <p:txBody>
          <a:bodyPr/>
          <a:lstStyle/>
          <a:p>
            <a:pPr marL="0" indent="0">
              <a:buNone/>
            </a:pP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 de OR waren bijzondere gebeurtenissen het samengaan met Boogh en de komst van de nieuwe bestuurder. 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l-NL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Ook noodzakelijke veranderingen in de zorg om kwalitatief goede zorg te kunnen leveren met minder personeel was een opvallend thema in 2022. </a:t>
            </a:r>
            <a:b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nl-NL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Verder waren de opening van de kernvoorzieningen en de toekomst van de kleine woonlocaties bijzondere thema’s. </a:t>
            </a: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CA964CA-8E08-167E-549E-C4780AA1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De Ondernemingsraad over 2022</a:t>
            </a:r>
            <a:endParaRPr lang="en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022921-F203-ECF7-E645-0A3D1CB45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9AF1-4B45-F640-B6BA-B28DB5E3184A}" type="slidenum">
              <a:rPr lang="en-GB" smtClean="0"/>
              <a:pPr/>
              <a:t>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8836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11858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C Ppt">
      <a:dk1>
        <a:srgbClr val="000000"/>
      </a:dk1>
      <a:lt1>
        <a:srgbClr val="FFFFFF"/>
      </a:lt1>
      <a:dk2>
        <a:srgbClr val="13336D"/>
      </a:dk2>
      <a:lt2>
        <a:srgbClr val="E7E6E6"/>
      </a:lt2>
      <a:accent1>
        <a:srgbClr val="0064A3"/>
      </a:accent1>
      <a:accent2>
        <a:srgbClr val="E77C0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 Ligh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 presentatie" id="{422BE51F-EBF0-E14D-8C2D-7E58CF616292}" vid="{95194D50-7905-8C49-AECA-129BC469D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2021</Template>
  <TotalTime>47</TotalTime>
  <Words>392</Words>
  <Application>Microsoft Office PowerPoint</Application>
  <PresentationFormat>Aangepast</PresentationFormat>
  <Paragraphs>37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De ondernemingsraad over 2022</vt:lpstr>
      <vt:lpstr>Overlegmomenten</vt:lpstr>
      <vt:lpstr>Belangrijkste thema’s in 2022</vt:lpstr>
      <vt:lpstr>Contact met medewerkers</vt:lpstr>
      <vt:lpstr>Verbinding met het MT</vt:lpstr>
      <vt:lpstr>Opvallend of bijzonder in 2022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titelslide over max 2 regels</dc:title>
  <dc:creator>Diana Vlug - Bouma</dc:creator>
  <cp:lastModifiedBy>Diana Vlug - Bouma</cp:lastModifiedBy>
  <cp:revision>5</cp:revision>
  <dcterms:created xsi:type="dcterms:W3CDTF">2022-10-19T09:59:22Z</dcterms:created>
  <dcterms:modified xsi:type="dcterms:W3CDTF">2023-03-09T11:20:22Z</dcterms:modified>
</cp:coreProperties>
</file>